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78" r:id="rId25"/>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iXCyFw8Z2tWiD8L6JmFBL0/6cpL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772EE9-F117-438C-8F0C-74C736E27164}">
  <a:tblStyle styleId="{C8772EE9-F117-438C-8F0C-74C736E2716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2bf01436b3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22bf01436b3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2bf01436b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22bf01436b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2d1cf17c5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22d1cf17c5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2d1cf17c5a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22d1cf17c5a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2bf01436b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g22bf01436b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d1cf17c5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22d1cf17c5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2d1cf17c5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22d1cf17c5a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2d1cf17c5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22d1cf17c5a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2d1cf17c5a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22d1cf17c5a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2d1cf17c5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g22d1cf17c5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d1cf17c5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g22d1cf17c5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d1cf17c5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g22d1cf17c5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4147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2bf01436b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g22bf01436b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2bf01436b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22bf01436b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2bf01436b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g22bf01436b3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3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2"/>
          <p:cNvSpPr>
            <a:spLocks noGrp="1"/>
          </p:cNvSpPr>
          <p:nvPr>
            <p:ph type="pic" idx="2"/>
          </p:nvPr>
        </p:nvSpPr>
        <p:spPr>
          <a:xfrm>
            <a:off x="1792288" y="612775"/>
            <a:ext cx="5486400" cy="4114800"/>
          </a:xfrm>
          <a:prstGeom prst="rect">
            <a:avLst/>
          </a:prstGeom>
          <a:noFill/>
          <a:ln>
            <a:noFill/>
          </a:ln>
        </p:spPr>
      </p:sp>
      <p:sp>
        <p:nvSpPr>
          <p:cNvPr id="64" name="Google Shape;64;p3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11" Type="http://schemas.openxmlformats.org/officeDocument/2006/relationships/image" Target="../media/image2.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notesSlide" Target="../notesSlides/notesSlide6.xm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1.xml"/><Relationship Id="rId7" Type="http://schemas.openxmlformats.org/officeDocument/2006/relationships/image" Target="../media/image19.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9.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83"/>
        <p:cNvGrpSpPr/>
        <p:nvPr/>
      </p:nvGrpSpPr>
      <p:grpSpPr>
        <a:xfrm>
          <a:off x="0" y="0"/>
          <a:ext cx="0" cy="0"/>
          <a:chOff x="0" y="0"/>
          <a:chExt cx="0" cy="0"/>
        </a:xfrm>
      </p:grpSpPr>
      <p:grpSp>
        <p:nvGrpSpPr>
          <p:cNvPr id="84" name="Google Shape;84;p1"/>
          <p:cNvGrpSpPr/>
          <p:nvPr/>
        </p:nvGrpSpPr>
        <p:grpSpPr>
          <a:xfrm>
            <a:off x="9144000" y="2288511"/>
            <a:ext cx="8217000" cy="5954634"/>
            <a:chOff x="0" y="-47625"/>
            <a:chExt cx="10956000" cy="7939512"/>
          </a:xfrm>
        </p:grpSpPr>
        <p:sp>
          <p:nvSpPr>
            <p:cNvPr id="85" name="Google Shape;85;p1"/>
            <p:cNvSpPr txBox="1"/>
            <p:nvPr/>
          </p:nvSpPr>
          <p:spPr>
            <a:xfrm>
              <a:off x="0" y="1368999"/>
              <a:ext cx="10956000" cy="4925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a:solidFill>
                    <a:srgbClr val="F7B4A7"/>
                  </a:solidFill>
                </a:rPr>
                <a:t>SC1015 Mini Project: Bike Sharing</a:t>
              </a:r>
              <a:endParaRPr/>
            </a:p>
          </p:txBody>
        </p:sp>
        <p:sp>
          <p:nvSpPr>
            <p:cNvPr id="86" name="Google Shape;86;p1"/>
            <p:cNvSpPr txBox="1"/>
            <p:nvPr/>
          </p:nvSpPr>
          <p:spPr>
            <a:xfrm>
              <a:off x="0" y="-47625"/>
              <a:ext cx="10956000" cy="2874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endParaRPr/>
            </a:p>
          </p:txBody>
        </p:sp>
        <p:sp>
          <p:nvSpPr>
            <p:cNvPr id="87" name="Google Shape;87;p1"/>
            <p:cNvSpPr txBox="1"/>
            <p:nvPr/>
          </p:nvSpPr>
          <p:spPr>
            <a:xfrm>
              <a:off x="0" y="6217587"/>
              <a:ext cx="10956000" cy="1674300"/>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399">
                  <a:solidFill>
                    <a:srgbClr val="94DDDE"/>
                  </a:solidFill>
                </a:rPr>
                <a:t>by Jonathan Chow, Jacob Rossman, Khant Zaw</a:t>
              </a:r>
              <a:endParaRPr/>
            </a:p>
          </p:txBody>
        </p:sp>
      </p:grpSp>
      <p:pic>
        <p:nvPicPr>
          <p:cNvPr id="88" name="Google Shape;88;p1"/>
          <p:cNvPicPr preferRelativeResize="0"/>
          <p:nvPr/>
        </p:nvPicPr>
        <p:blipFill>
          <a:blip r:embed="rId5">
            <a:alphaModFix/>
          </a:blip>
          <a:stretch>
            <a:fillRect/>
          </a:stretch>
        </p:blipFill>
        <p:spPr>
          <a:xfrm>
            <a:off x="1142996" y="-2"/>
            <a:ext cx="6858000" cy="10287000"/>
          </a:xfrm>
          <a:prstGeom prst="rect">
            <a:avLst/>
          </a:prstGeom>
          <a:noFill/>
          <a:ln>
            <a:noFill/>
          </a:ln>
        </p:spPr>
      </p:pic>
      <p:pic>
        <p:nvPicPr>
          <p:cNvPr id="15" name="Audio 14">
            <a:hlinkClick r:id="" action="ppaction://media"/>
            <a:extLst>
              <a:ext uri="{FF2B5EF4-FFF2-40B4-BE49-F238E27FC236}">
                <a16:creationId xmlns:a16="http://schemas.microsoft.com/office/drawing/2014/main" id="{CAAB2712-6BCB-7081-37B3-1CD93862A32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3" t="-125896" r="-262703" b="-125896"/>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480"/>
    </mc:Choice>
    <mc:Fallback xmlns="">
      <p:transition spd="slow" advTm="11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Shape 196"/>
        <p:cNvGrpSpPr/>
        <p:nvPr/>
      </p:nvGrpSpPr>
      <p:grpSpPr>
        <a:xfrm>
          <a:off x="0" y="0"/>
          <a:ext cx="0" cy="0"/>
          <a:chOff x="0" y="0"/>
          <a:chExt cx="0" cy="0"/>
        </a:xfrm>
      </p:grpSpPr>
      <p:sp>
        <p:nvSpPr>
          <p:cNvPr id="197" name="Google Shape;197;g22bf01436b3_0_104"/>
          <p:cNvSpPr txBox="1"/>
          <p:nvPr/>
        </p:nvSpPr>
        <p:spPr>
          <a:xfrm>
            <a:off x="788046" y="375600"/>
            <a:ext cx="4938900" cy="3053400"/>
          </a:xfrm>
          <a:prstGeom prst="rect">
            <a:avLst/>
          </a:prstGeom>
          <a:noFill/>
          <a:ln>
            <a:noFill/>
          </a:ln>
        </p:spPr>
        <p:txBody>
          <a:bodyPr spcFirstLastPara="1" wrap="square" lIns="0" tIns="0" rIns="0" bIns="0" anchor="t" anchorCtr="0">
            <a:spAutoFit/>
          </a:bodyPr>
          <a:lstStyle/>
          <a:p>
            <a:pPr marL="0" marR="0" lvl="0" indent="0" algn="l" rtl="0">
              <a:lnSpc>
                <a:spcPct val="105000"/>
              </a:lnSpc>
              <a:spcBef>
                <a:spcPts val="0"/>
              </a:spcBef>
              <a:spcAft>
                <a:spcPts val="0"/>
              </a:spcAft>
              <a:buNone/>
            </a:pPr>
            <a:r>
              <a:rPr lang="en-US" sz="6399">
                <a:solidFill>
                  <a:srgbClr val="2B4B82"/>
                </a:solidFill>
              </a:rPr>
              <a:t>Numerical Variable Analysis</a:t>
            </a:r>
            <a:endParaRPr/>
          </a:p>
        </p:txBody>
      </p:sp>
      <p:pic>
        <p:nvPicPr>
          <p:cNvPr id="198" name="Google Shape;198;g22bf01436b3_0_104"/>
          <p:cNvPicPr preferRelativeResize="0"/>
          <p:nvPr/>
        </p:nvPicPr>
        <p:blipFill>
          <a:blip r:embed="rId5">
            <a:alphaModFix/>
          </a:blip>
          <a:stretch>
            <a:fillRect/>
          </a:stretch>
        </p:blipFill>
        <p:spPr>
          <a:xfrm>
            <a:off x="6292350" y="152400"/>
            <a:ext cx="11763216" cy="9982199"/>
          </a:xfrm>
          <a:prstGeom prst="rect">
            <a:avLst/>
          </a:prstGeom>
          <a:noFill/>
          <a:ln>
            <a:noFill/>
          </a:ln>
        </p:spPr>
      </p:pic>
      <p:sp>
        <p:nvSpPr>
          <p:cNvPr id="199" name="Google Shape;199;g22bf01436b3_0_104"/>
          <p:cNvSpPr txBox="1"/>
          <p:nvPr/>
        </p:nvSpPr>
        <p:spPr>
          <a:xfrm>
            <a:off x="788046" y="3616800"/>
            <a:ext cx="4938900" cy="2961600"/>
          </a:xfrm>
          <a:prstGeom prst="rect">
            <a:avLst/>
          </a:prstGeom>
          <a:noFill/>
          <a:ln>
            <a:noFill/>
          </a:ln>
        </p:spPr>
        <p:txBody>
          <a:bodyPr spcFirstLastPara="1" wrap="square" lIns="0" tIns="0" rIns="0" bIns="0" anchor="t" anchorCtr="0">
            <a:spAutoFit/>
          </a:bodyPr>
          <a:lstStyle/>
          <a:p>
            <a:pPr marL="457200" marR="0" lvl="0" indent="-463550" algn="l" rtl="0">
              <a:lnSpc>
                <a:spcPct val="105000"/>
              </a:lnSpc>
              <a:spcBef>
                <a:spcPts val="0"/>
              </a:spcBef>
              <a:spcAft>
                <a:spcPts val="0"/>
              </a:spcAft>
              <a:buSzPts val="3700"/>
              <a:buChar char="-"/>
            </a:pPr>
            <a:r>
              <a:rPr lang="en-US" sz="3700"/>
              <a:t>Count has some dependency on temp and humidity</a:t>
            </a:r>
            <a:endParaRPr sz="3700"/>
          </a:p>
          <a:p>
            <a:pPr marL="457200" marR="0" lvl="0" indent="-463550" algn="l" rtl="0">
              <a:lnSpc>
                <a:spcPct val="105000"/>
              </a:lnSpc>
              <a:spcBef>
                <a:spcPts val="0"/>
              </a:spcBef>
              <a:spcAft>
                <a:spcPts val="0"/>
              </a:spcAft>
              <a:buSzPts val="3700"/>
              <a:buChar char="-"/>
            </a:pPr>
            <a:r>
              <a:rPr lang="en-US" sz="3700"/>
              <a:t>Omit the relationship of atemp and temp</a:t>
            </a:r>
            <a:endParaRPr sz="3700"/>
          </a:p>
        </p:txBody>
      </p:sp>
      <p:pic>
        <p:nvPicPr>
          <p:cNvPr id="17" name="Audio 16">
            <a:hlinkClick r:id="" action="ppaction://media"/>
            <a:extLst>
              <a:ext uri="{FF2B5EF4-FFF2-40B4-BE49-F238E27FC236}">
                <a16:creationId xmlns:a16="http://schemas.microsoft.com/office/drawing/2014/main" id="{B51B50B0-930E-CFB3-E90F-1CD80AECE18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3" t="-125896" r="-262703" b="-125896"/>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847"/>
    </mc:Choice>
    <mc:Fallback xmlns="">
      <p:transition spd="slow" advTm="21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Shape 203"/>
        <p:cNvGrpSpPr/>
        <p:nvPr/>
      </p:nvGrpSpPr>
      <p:grpSpPr>
        <a:xfrm>
          <a:off x="0" y="0"/>
          <a:ext cx="0" cy="0"/>
          <a:chOff x="0" y="0"/>
          <a:chExt cx="0" cy="0"/>
        </a:xfrm>
      </p:grpSpPr>
      <p:sp>
        <p:nvSpPr>
          <p:cNvPr id="204" name="Google Shape;204;g22bf01436b3_0_115"/>
          <p:cNvSpPr txBox="1"/>
          <p:nvPr/>
        </p:nvSpPr>
        <p:spPr>
          <a:xfrm>
            <a:off x="788059" y="375600"/>
            <a:ext cx="16744500" cy="984900"/>
          </a:xfrm>
          <a:prstGeom prst="rect">
            <a:avLst/>
          </a:prstGeom>
          <a:noFill/>
          <a:ln>
            <a:noFill/>
          </a:ln>
        </p:spPr>
        <p:txBody>
          <a:bodyPr spcFirstLastPara="1" wrap="square" lIns="0" tIns="0" rIns="0" bIns="0" anchor="t" anchorCtr="0">
            <a:spAutoFit/>
          </a:bodyPr>
          <a:lstStyle/>
          <a:p>
            <a:pPr marL="0" marR="0" lvl="0" indent="0" algn="ctr" rtl="0">
              <a:lnSpc>
                <a:spcPct val="105000"/>
              </a:lnSpc>
              <a:spcBef>
                <a:spcPts val="0"/>
              </a:spcBef>
              <a:spcAft>
                <a:spcPts val="0"/>
              </a:spcAft>
              <a:buNone/>
            </a:pPr>
            <a:r>
              <a:rPr lang="en-US" sz="6399">
                <a:solidFill>
                  <a:srgbClr val="2B4B82"/>
                </a:solidFill>
              </a:rPr>
              <a:t>Temp and Humidity</a:t>
            </a:r>
            <a:endParaRPr/>
          </a:p>
        </p:txBody>
      </p:sp>
      <p:pic>
        <p:nvPicPr>
          <p:cNvPr id="205" name="Google Shape;205;g22bf01436b3_0_115"/>
          <p:cNvPicPr preferRelativeResize="0"/>
          <p:nvPr/>
        </p:nvPicPr>
        <p:blipFill>
          <a:blip r:embed="rId5">
            <a:alphaModFix/>
          </a:blip>
          <a:stretch>
            <a:fillRect/>
          </a:stretch>
        </p:blipFill>
        <p:spPr>
          <a:xfrm>
            <a:off x="1304925" y="1908175"/>
            <a:ext cx="15678150" cy="7029450"/>
          </a:xfrm>
          <a:prstGeom prst="rect">
            <a:avLst/>
          </a:prstGeom>
          <a:noFill/>
          <a:ln>
            <a:noFill/>
          </a:ln>
        </p:spPr>
      </p:pic>
      <p:pic>
        <p:nvPicPr>
          <p:cNvPr id="27" name="Audio 26">
            <a:hlinkClick r:id="" action="ppaction://media"/>
            <a:extLst>
              <a:ext uri="{FF2B5EF4-FFF2-40B4-BE49-F238E27FC236}">
                <a16:creationId xmlns:a16="http://schemas.microsoft.com/office/drawing/2014/main" id="{4A3822EE-554E-4CA4-507F-95E8E91C0F3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3" t="-125896" r="-262703" b="-125896"/>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691"/>
    </mc:Choice>
    <mc:Fallback xmlns="">
      <p:transition spd="slow" advTm="9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Shape 209"/>
        <p:cNvGrpSpPr/>
        <p:nvPr/>
      </p:nvGrpSpPr>
      <p:grpSpPr>
        <a:xfrm>
          <a:off x="0" y="0"/>
          <a:ext cx="0" cy="0"/>
          <a:chOff x="0" y="0"/>
          <a:chExt cx="0" cy="0"/>
        </a:xfrm>
      </p:grpSpPr>
      <p:sp>
        <p:nvSpPr>
          <p:cNvPr id="210" name="Google Shape;210;g22d1cf17c5a_0_21"/>
          <p:cNvSpPr txBox="1"/>
          <p:nvPr/>
        </p:nvSpPr>
        <p:spPr>
          <a:xfrm>
            <a:off x="788059" y="375600"/>
            <a:ext cx="16744500" cy="984900"/>
          </a:xfrm>
          <a:prstGeom prst="rect">
            <a:avLst/>
          </a:prstGeom>
          <a:noFill/>
          <a:ln>
            <a:noFill/>
          </a:ln>
        </p:spPr>
        <p:txBody>
          <a:bodyPr spcFirstLastPara="1" wrap="square" lIns="0" tIns="0" rIns="0" bIns="0" anchor="t" anchorCtr="0">
            <a:spAutoFit/>
          </a:bodyPr>
          <a:lstStyle/>
          <a:p>
            <a:pPr marL="0" marR="0" lvl="0" indent="0" algn="ctr" rtl="0">
              <a:lnSpc>
                <a:spcPct val="105000"/>
              </a:lnSpc>
              <a:spcBef>
                <a:spcPts val="0"/>
              </a:spcBef>
              <a:spcAft>
                <a:spcPts val="0"/>
              </a:spcAft>
              <a:buNone/>
            </a:pPr>
            <a:r>
              <a:rPr lang="en-US" sz="6399">
                <a:solidFill>
                  <a:srgbClr val="2B4B82"/>
                </a:solidFill>
              </a:rPr>
              <a:t>Categorical Variable Analysis</a:t>
            </a:r>
            <a:endParaRPr/>
          </a:p>
        </p:txBody>
      </p:sp>
      <p:graphicFrame>
        <p:nvGraphicFramePr>
          <p:cNvPr id="211" name="Google Shape;211;g22d1cf17c5a_0_21"/>
          <p:cNvGraphicFramePr/>
          <p:nvPr/>
        </p:nvGraphicFramePr>
        <p:xfrm>
          <a:off x="1052538" y="1515620"/>
          <a:ext cx="16215500" cy="8904060"/>
        </p:xfrm>
        <a:graphic>
          <a:graphicData uri="http://schemas.openxmlformats.org/drawingml/2006/table">
            <a:tbl>
              <a:tblPr>
                <a:noFill/>
                <a:tableStyleId>{C8772EE9-F117-438C-8F0C-74C736E27164}</a:tableStyleId>
              </a:tblPr>
              <a:tblGrid>
                <a:gridCol w="6076125">
                  <a:extLst>
                    <a:ext uri="{9D8B030D-6E8A-4147-A177-3AD203B41FA5}">
                      <a16:colId xmlns:a16="http://schemas.microsoft.com/office/drawing/2014/main" val="20000"/>
                    </a:ext>
                  </a:extLst>
                </a:gridCol>
                <a:gridCol w="4973675">
                  <a:extLst>
                    <a:ext uri="{9D8B030D-6E8A-4147-A177-3AD203B41FA5}">
                      <a16:colId xmlns:a16="http://schemas.microsoft.com/office/drawing/2014/main" val="20001"/>
                    </a:ext>
                  </a:extLst>
                </a:gridCol>
                <a:gridCol w="5165700">
                  <a:extLst>
                    <a:ext uri="{9D8B030D-6E8A-4147-A177-3AD203B41FA5}">
                      <a16:colId xmlns:a16="http://schemas.microsoft.com/office/drawing/2014/main" val="20002"/>
                    </a:ext>
                  </a:extLst>
                </a:gridCol>
              </a:tblGrid>
              <a:tr h="1628450">
                <a:tc>
                  <a:txBody>
                    <a:bodyPr/>
                    <a:lstStyle/>
                    <a:p>
                      <a:pPr marL="0" marR="0" lvl="0" indent="0" algn="ctr" rtl="0">
                        <a:lnSpc>
                          <a:spcPct val="140000"/>
                        </a:lnSpc>
                        <a:spcBef>
                          <a:spcPts val="0"/>
                        </a:spcBef>
                        <a:spcAft>
                          <a:spcPts val="0"/>
                        </a:spcAft>
                        <a:buNone/>
                      </a:pPr>
                      <a:r>
                        <a:rPr lang="en-US" sz="3000">
                          <a:solidFill>
                            <a:srgbClr val="FEFEFE"/>
                          </a:solidFill>
                        </a:rPr>
                        <a:t>Categorical Variable</a:t>
                      </a:r>
                      <a:endParaRPr sz="30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chemeClr val="dk1"/>
                      </a:solidFill>
                      <a:prstDash val="solid"/>
                      <a:round/>
                      <a:headEnd type="none" w="sm" len="sm"/>
                      <a:tailEnd type="none" w="sm" len="sm"/>
                    </a:lnB>
                    <a:solidFill>
                      <a:srgbClr val="2B4B82"/>
                    </a:solidFill>
                  </a:tcPr>
                </a:tc>
                <a:tc>
                  <a:txBody>
                    <a:bodyPr/>
                    <a:lstStyle/>
                    <a:p>
                      <a:pPr marL="0" marR="0" lvl="0" indent="0" algn="ctr" rtl="0">
                        <a:lnSpc>
                          <a:spcPct val="140000"/>
                        </a:lnSpc>
                        <a:spcBef>
                          <a:spcPts val="0"/>
                        </a:spcBef>
                        <a:spcAft>
                          <a:spcPts val="0"/>
                        </a:spcAft>
                        <a:buNone/>
                      </a:pPr>
                      <a:r>
                        <a:rPr lang="en-US" sz="3000">
                          <a:solidFill>
                            <a:srgbClr val="FEFEFE"/>
                          </a:solidFill>
                        </a:rPr>
                        <a:t>Boolean?</a:t>
                      </a:r>
                      <a:endParaRPr sz="30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2B4B82"/>
                    </a:solidFill>
                  </a:tcPr>
                </a:tc>
                <a:tc>
                  <a:txBody>
                    <a:bodyPr/>
                    <a:lstStyle/>
                    <a:p>
                      <a:pPr marL="0" marR="0" lvl="0" indent="0" algn="ctr" rtl="0">
                        <a:lnSpc>
                          <a:spcPct val="140000"/>
                        </a:lnSpc>
                        <a:spcBef>
                          <a:spcPts val="0"/>
                        </a:spcBef>
                        <a:spcAft>
                          <a:spcPts val="0"/>
                        </a:spcAft>
                        <a:buNone/>
                      </a:pPr>
                      <a:r>
                        <a:rPr lang="en-US" sz="3000">
                          <a:solidFill>
                            <a:srgbClr val="FEFEFE"/>
                          </a:solidFill>
                        </a:rPr>
                        <a:t>Appropriate Measure for Correlation</a:t>
                      </a:r>
                      <a:endParaRPr sz="30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2B4B82"/>
                    </a:solidFill>
                  </a:tcPr>
                </a:tc>
                <a:extLst>
                  <a:ext uri="{0D108BD9-81ED-4DB2-BD59-A6C34878D82A}">
                    <a16:rowId xmlns:a16="http://schemas.microsoft.com/office/drawing/2014/main" val="10000"/>
                  </a:ext>
                </a:extLst>
              </a:tr>
              <a:tr h="839250">
                <a:tc>
                  <a:txBody>
                    <a:bodyPr/>
                    <a:lstStyle/>
                    <a:p>
                      <a:pPr marL="0" marR="0" lvl="0" indent="0" algn="ctr" rtl="0">
                        <a:lnSpc>
                          <a:spcPct val="140000"/>
                        </a:lnSpc>
                        <a:spcBef>
                          <a:spcPts val="0"/>
                        </a:spcBef>
                        <a:spcAft>
                          <a:spcPts val="0"/>
                        </a:spcAft>
                        <a:buNone/>
                      </a:pPr>
                      <a:r>
                        <a:rPr lang="en-US" sz="2200">
                          <a:solidFill>
                            <a:schemeClr val="dk1"/>
                          </a:solidFill>
                        </a:rPr>
                        <a:t>season</a:t>
                      </a:r>
                      <a:endParaRPr sz="2200" u="none" strike="noStrike" cap="none">
                        <a:solidFill>
                          <a:schemeClr val="dk1"/>
                        </a:solidFill>
                      </a:endParaRPr>
                    </a:p>
                  </a:txBody>
                  <a:tcPr marL="171450" marR="171450" marT="171450" marB="1714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FEFEFE"/>
                    </a:solidFill>
                  </a:tcPr>
                </a:tc>
                <a:tc>
                  <a:txBody>
                    <a:bodyPr/>
                    <a:lstStyle/>
                    <a:p>
                      <a:pPr marL="0" marR="0" lvl="0" indent="0" algn="ctr" rtl="0">
                        <a:lnSpc>
                          <a:spcPct val="140000"/>
                        </a:lnSpc>
                        <a:spcBef>
                          <a:spcPts val="0"/>
                        </a:spcBef>
                        <a:spcAft>
                          <a:spcPts val="0"/>
                        </a:spcAft>
                        <a:buNone/>
                      </a:pPr>
                      <a:r>
                        <a:rPr lang="en-US" sz="2200">
                          <a:solidFill>
                            <a:srgbClr val="2B4B82"/>
                          </a:solidFill>
                        </a:rPr>
                        <a:t>No</a:t>
                      </a:r>
                      <a:endParaRPr sz="2200" u="none" strike="noStrike" cap="none"/>
                    </a:p>
                  </a:txBody>
                  <a:tcPr marL="171450" marR="171450" marT="171450" marB="171450" anchor="ctr">
                    <a:lnL w="28575" cap="flat" cmpd="sng">
                      <a:solidFill>
                        <a:schemeClr val="dk1"/>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140000"/>
                        </a:lnSpc>
                        <a:spcBef>
                          <a:spcPts val="0"/>
                        </a:spcBef>
                        <a:spcAft>
                          <a:spcPts val="0"/>
                        </a:spcAft>
                        <a:buNone/>
                      </a:pPr>
                      <a:r>
                        <a:rPr lang="en-US" sz="2200">
                          <a:solidFill>
                            <a:schemeClr val="dk1"/>
                          </a:solidFill>
                        </a:rPr>
                        <a:t>Phi Coefficient</a:t>
                      </a:r>
                      <a:endParaRPr sz="2200" u="none" strike="noStrike" cap="none">
                        <a:solidFill>
                          <a:schemeClr val="dk1"/>
                        </a:solidFill>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1"/>
                  </a:ext>
                </a:extLst>
              </a:tr>
              <a:tr h="839250">
                <a:tc>
                  <a:txBody>
                    <a:bodyPr/>
                    <a:lstStyle/>
                    <a:p>
                      <a:pPr marL="0" marR="0" lvl="0" indent="0" algn="ctr" rtl="0">
                        <a:lnSpc>
                          <a:spcPct val="203636"/>
                        </a:lnSpc>
                        <a:spcBef>
                          <a:spcPts val="0"/>
                        </a:spcBef>
                        <a:spcAft>
                          <a:spcPts val="0"/>
                        </a:spcAft>
                        <a:buNone/>
                      </a:pPr>
                      <a:r>
                        <a:rPr lang="en-US" sz="2200"/>
                        <a:t>holiday</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lvl="0" indent="0" algn="ctr" rtl="0">
                        <a:spcBef>
                          <a:spcPts val="0"/>
                        </a:spcBef>
                        <a:spcAft>
                          <a:spcPts val="0"/>
                        </a:spcAft>
                        <a:buNone/>
                      </a:pPr>
                      <a:r>
                        <a:rPr lang="en-US" sz="2200"/>
                        <a:t>Yes</a:t>
                      </a:r>
                      <a:endParaRPr sz="22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lvl="0" indent="0" algn="ctr" rtl="0">
                        <a:spcBef>
                          <a:spcPts val="0"/>
                        </a:spcBef>
                        <a:spcAft>
                          <a:spcPts val="0"/>
                        </a:spcAft>
                        <a:buNone/>
                      </a:pPr>
                      <a:r>
                        <a:rPr lang="en-US" sz="2200"/>
                        <a:t>Point Biserial Correlation Coefficient</a:t>
                      </a:r>
                      <a:endParaRPr sz="22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2"/>
                  </a:ext>
                </a:extLst>
              </a:tr>
              <a:tr h="839250">
                <a:tc>
                  <a:txBody>
                    <a:bodyPr/>
                    <a:lstStyle/>
                    <a:p>
                      <a:pPr marL="0" marR="0" lvl="0" indent="0" algn="ctr" rtl="0">
                        <a:lnSpc>
                          <a:spcPct val="203636"/>
                        </a:lnSpc>
                        <a:spcBef>
                          <a:spcPts val="0"/>
                        </a:spcBef>
                        <a:spcAft>
                          <a:spcPts val="0"/>
                        </a:spcAft>
                        <a:buNone/>
                      </a:pPr>
                      <a:r>
                        <a:rPr lang="en-US" sz="2200"/>
                        <a:t>workingday</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lvl="0" indent="0" algn="ctr" rtl="0">
                        <a:spcBef>
                          <a:spcPts val="0"/>
                        </a:spcBef>
                        <a:spcAft>
                          <a:spcPts val="0"/>
                        </a:spcAft>
                        <a:buClr>
                          <a:schemeClr val="dk1"/>
                        </a:buClr>
                        <a:buSzPts val="1100"/>
                        <a:buFont typeface="Arial"/>
                        <a:buNone/>
                      </a:pPr>
                      <a:r>
                        <a:rPr lang="en-US" sz="2200">
                          <a:solidFill>
                            <a:schemeClr val="dk1"/>
                          </a:solidFill>
                        </a:rPr>
                        <a:t>Yes</a:t>
                      </a:r>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lvl="0" indent="0" algn="ctr" rtl="0">
                        <a:spcBef>
                          <a:spcPts val="0"/>
                        </a:spcBef>
                        <a:spcAft>
                          <a:spcPts val="0"/>
                        </a:spcAft>
                        <a:buNone/>
                      </a:pPr>
                      <a:r>
                        <a:rPr lang="en-US" sz="2200"/>
                        <a:t>Point Biserial Correlation Coefficient</a:t>
                      </a:r>
                      <a:endParaRPr sz="22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3"/>
                  </a:ext>
                </a:extLst>
              </a:tr>
              <a:tr h="839250">
                <a:tc>
                  <a:txBody>
                    <a:bodyPr/>
                    <a:lstStyle/>
                    <a:p>
                      <a:pPr marL="0" marR="0" lvl="0" indent="0" algn="ctr" rtl="0">
                        <a:lnSpc>
                          <a:spcPct val="203636"/>
                        </a:lnSpc>
                        <a:spcBef>
                          <a:spcPts val="0"/>
                        </a:spcBef>
                        <a:spcAft>
                          <a:spcPts val="0"/>
                        </a:spcAft>
                        <a:buNone/>
                      </a:pPr>
                      <a:r>
                        <a:rPr lang="en-US" sz="2200"/>
                        <a:t>weather</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lvl="0" indent="0" algn="ctr" rtl="0">
                        <a:lnSpc>
                          <a:spcPct val="140000"/>
                        </a:lnSpc>
                        <a:spcBef>
                          <a:spcPts val="0"/>
                        </a:spcBef>
                        <a:spcAft>
                          <a:spcPts val="0"/>
                        </a:spcAft>
                        <a:buNone/>
                      </a:pPr>
                      <a:r>
                        <a:rPr lang="en-US" sz="2200">
                          <a:solidFill>
                            <a:srgbClr val="2B4B82"/>
                          </a:solidFill>
                        </a:rPr>
                        <a:t>No</a:t>
                      </a:r>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lvl="0" indent="0" algn="ctr" rtl="0">
                        <a:lnSpc>
                          <a:spcPct val="140000"/>
                        </a:lnSpc>
                        <a:spcBef>
                          <a:spcPts val="0"/>
                        </a:spcBef>
                        <a:spcAft>
                          <a:spcPts val="0"/>
                        </a:spcAft>
                        <a:buNone/>
                      </a:pPr>
                      <a:r>
                        <a:rPr lang="en-US" sz="2200">
                          <a:solidFill>
                            <a:schemeClr val="dk1"/>
                          </a:solidFill>
                        </a:rPr>
                        <a:t>Phi Coefficient</a:t>
                      </a:r>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4"/>
                  </a:ext>
                </a:extLst>
              </a:tr>
              <a:tr h="839250">
                <a:tc>
                  <a:txBody>
                    <a:bodyPr/>
                    <a:lstStyle/>
                    <a:p>
                      <a:pPr marL="0" marR="0" lvl="0" indent="0" algn="ctr" rtl="0">
                        <a:lnSpc>
                          <a:spcPct val="203636"/>
                        </a:lnSpc>
                        <a:spcBef>
                          <a:spcPts val="0"/>
                        </a:spcBef>
                        <a:spcAft>
                          <a:spcPts val="0"/>
                        </a:spcAft>
                        <a:buNone/>
                      </a:pPr>
                      <a:r>
                        <a:rPr lang="en-US" sz="2200"/>
                        <a:t>year</a:t>
                      </a:r>
                      <a:endParaRPr sz="22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lvl="0" indent="0" algn="ctr" rtl="0">
                        <a:lnSpc>
                          <a:spcPct val="140000"/>
                        </a:lnSpc>
                        <a:spcBef>
                          <a:spcPts val="0"/>
                        </a:spcBef>
                        <a:spcAft>
                          <a:spcPts val="0"/>
                        </a:spcAft>
                        <a:buNone/>
                      </a:pPr>
                      <a:r>
                        <a:rPr lang="en-US" sz="2200">
                          <a:solidFill>
                            <a:srgbClr val="2B4B82"/>
                          </a:solidFill>
                        </a:rPr>
                        <a:t>No</a:t>
                      </a:r>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lvl="0" indent="0" algn="ctr" rtl="0">
                        <a:lnSpc>
                          <a:spcPct val="140000"/>
                        </a:lnSpc>
                        <a:spcBef>
                          <a:spcPts val="0"/>
                        </a:spcBef>
                        <a:spcAft>
                          <a:spcPts val="0"/>
                        </a:spcAft>
                        <a:buNone/>
                      </a:pPr>
                      <a:r>
                        <a:rPr lang="en-US" sz="2200">
                          <a:solidFill>
                            <a:schemeClr val="dk1"/>
                          </a:solidFill>
                        </a:rPr>
                        <a:t>Phi Coefficient</a:t>
                      </a:r>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5"/>
                  </a:ext>
                </a:extLst>
              </a:tr>
              <a:tr h="839250">
                <a:tc>
                  <a:txBody>
                    <a:bodyPr/>
                    <a:lstStyle/>
                    <a:p>
                      <a:pPr marL="0" marR="0" lvl="0" indent="0" algn="ctr" rtl="0">
                        <a:lnSpc>
                          <a:spcPct val="203636"/>
                        </a:lnSpc>
                        <a:spcBef>
                          <a:spcPts val="0"/>
                        </a:spcBef>
                        <a:spcAft>
                          <a:spcPts val="0"/>
                        </a:spcAft>
                        <a:buNone/>
                      </a:pPr>
                      <a:r>
                        <a:rPr lang="en-US" sz="2200"/>
                        <a:t>month</a:t>
                      </a:r>
                      <a:endParaRPr sz="22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lvl="0" indent="0" algn="ctr" rtl="0">
                        <a:lnSpc>
                          <a:spcPct val="140000"/>
                        </a:lnSpc>
                        <a:spcBef>
                          <a:spcPts val="0"/>
                        </a:spcBef>
                        <a:spcAft>
                          <a:spcPts val="0"/>
                        </a:spcAft>
                        <a:buNone/>
                      </a:pPr>
                      <a:r>
                        <a:rPr lang="en-US" sz="2200">
                          <a:solidFill>
                            <a:srgbClr val="2B4B82"/>
                          </a:solidFill>
                        </a:rPr>
                        <a:t>No</a:t>
                      </a:r>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lvl="0" indent="0" algn="ctr" rtl="0">
                        <a:lnSpc>
                          <a:spcPct val="140000"/>
                        </a:lnSpc>
                        <a:spcBef>
                          <a:spcPts val="0"/>
                        </a:spcBef>
                        <a:spcAft>
                          <a:spcPts val="0"/>
                        </a:spcAft>
                        <a:buNone/>
                      </a:pPr>
                      <a:r>
                        <a:rPr lang="en-US" sz="2200">
                          <a:solidFill>
                            <a:schemeClr val="dk1"/>
                          </a:solidFill>
                        </a:rPr>
                        <a:t>Phi Coefficient</a:t>
                      </a:r>
                      <a:endParaRPr sz="22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6"/>
                  </a:ext>
                </a:extLst>
              </a:tr>
              <a:tr h="839250">
                <a:tc>
                  <a:txBody>
                    <a:bodyPr/>
                    <a:lstStyle/>
                    <a:p>
                      <a:pPr marL="0" marR="0" lvl="0" indent="0" algn="ctr" rtl="0">
                        <a:lnSpc>
                          <a:spcPct val="203636"/>
                        </a:lnSpc>
                        <a:spcBef>
                          <a:spcPts val="0"/>
                        </a:spcBef>
                        <a:spcAft>
                          <a:spcPts val="0"/>
                        </a:spcAft>
                        <a:buNone/>
                      </a:pPr>
                      <a:r>
                        <a:rPr lang="en-US" sz="2200"/>
                        <a:t>day</a:t>
                      </a:r>
                      <a:endParaRPr sz="22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lvl="0" indent="0" algn="ctr" rtl="0">
                        <a:lnSpc>
                          <a:spcPct val="140000"/>
                        </a:lnSpc>
                        <a:spcBef>
                          <a:spcPts val="0"/>
                        </a:spcBef>
                        <a:spcAft>
                          <a:spcPts val="0"/>
                        </a:spcAft>
                        <a:buNone/>
                      </a:pPr>
                      <a:r>
                        <a:rPr lang="en-US" sz="2200">
                          <a:solidFill>
                            <a:srgbClr val="2B4B82"/>
                          </a:solidFill>
                        </a:rPr>
                        <a:t>No</a:t>
                      </a:r>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lvl="0" indent="0" algn="ctr" rtl="0">
                        <a:lnSpc>
                          <a:spcPct val="140000"/>
                        </a:lnSpc>
                        <a:spcBef>
                          <a:spcPts val="0"/>
                        </a:spcBef>
                        <a:spcAft>
                          <a:spcPts val="0"/>
                        </a:spcAft>
                        <a:buNone/>
                      </a:pPr>
                      <a:r>
                        <a:rPr lang="en-US" sz="2200">
                          <a:solidFill>
                            <a:schemeClr val="dk1"/>
                          </a:solidFill>
                        </a:rPr>
                        <a:t>Phi Coefficient</a:t>
                      </a:r>
                      <a:endParaRPr sz="22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7"/>
                  </a:ext>
                </a:extLst>
              </a:tr>
              <a:tr h="839250">
                <a:tc>
                  <a:txBody>
                    <a:bodyPr/>
                    <a:lstStyle/>
                    <a:p>
                      <a:pPr marL="0" marR="0" lvl="0" indent="0" algn="ctr" rtl="0">
                        <a:lnSpc>
                          <a:spcPct val="203636"/>
                        </a:lnSpc>
                        <a:spcBef>
                          <a:spcPts val="0"/>
                        </a:spcBef>
                        <a:spcAft>
                          <a:spcPts val="0"/>
                        </a:spcAft>
                        <a:buNone/>
                      </a:pPr>
                      <a:r>
                        <a:rPr lang="en-US" sz="2200"/>
                        <a:t>hour</a:t>
                      </a:r>
                      <a:endParaRPr sz="22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lvl="0" indent="0" algn="ctr" rtl="0">
                        <a:lnSpc>
                          <a:spcPct val="140000"/>
                        </a:lnSpc>
                        <a:spcBef>
                          <a:spcPts val="0"/>
                        </a:spcBef>
                        <a:spcAft>
                          <a:spcPts val="0"/>
                        </a:spcAft>
                        <a:buNone/>
                      </a:pPr>
                      <a:r>
                        <a:rPr lang="en-US" sz="2200">
                          <a:solidFill>
                            <a:srgbClr val="2B4B82"/>
                          </a:solidFill>
                        </a:rPr>
                        <a:t>No</a:t>
                      </a:r>
                      <a:endParaRPr sz="22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lvl="0" indent="0" algn="ctr" rtl="0">
                        <a:lnSpc>
                          <a:spcPct val="140000"/>
                        </a:lnSpc>
                        <a:spcBef>
                          <a:spcPts val="0"/>
                        </a:spcBef>
                        <a:spcAft>
                          <a:spcPts val="0"/>
                        </a:spcAft>
                        <a:buNone/>
                      </a:pPr>
                      <a:r>
                        <a:rPr lang="en-US" sz="2200">
                          <a:solidFill>
                            <a:schemeClr val="dk1"/>
                          </a:solidFill>
                        </a:rPr>
                        <a:t>Phi Coefficient</a:t>
                      </a:r>
                      <a:endParaRPr sz="22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8"/>
                  </a:ext>
                </a:extLst>
              </a:tr>
            </a:tbl>
          </a:graphicData>
        </a:graphic>
      </p:graphicFrame>
      <p:pic>
        <p:nvPicPr>
          <p:cNvPr id="18" name="Audio 17">
            <a:hlinkClick r:id="" action="ppaction://media"/>
            <a:extLst>
              <a:ext uri="{FF2B5EF4-FFF2-40B4-BE49-F238E27FC236}">
                <a16:creationId xmlns:a16="http://schemas.microsoft.com/office/drawing/2014/main" id="{E0495D46-4120-3D82-CACA-BF0E8DAE056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3" t="-125896" r="-262703" b="-125896"/>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417"/>
    </mc:Choice>
    <mc:Fallback xmlns="">
      <p:transition spd="slow" advTm="40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Shape 215"/>
        <p:cNvGrpSpPr/>
        <p:nvPr/>
      </p:nvGrpSpPr>
      <p:grpSpPr>
        <a:xfrm>
          <a:off x="0" y="0"/>
          <a:ext cx="0" cy="0"/>
          <a:chOff x="0" y="0"/>
          <a:chExt cx="0" cy="0"/>
        </a:xfrm>
      </p:grpSpPr>
      <p:pic>
        <p:nvPicPr>
          <p:cNvPr id="216" name="Google Shape;216;g22d1cf17c5a_1_11"/>
          <p:cNvPicPr preferRelativeResize="0"/>
          <p:nvPr/>
        </p:nvPicPr>
        <p:blipFill>
          <a:blip r:embed="rId5">
            <a:alphaModFix/>
          </a:blip>
          <a:stretch>
            <a:fillRect/>
          </a:stretch>
        </p:blipFill>
        <p:spPr>
          <a:xfrm>
            <a:off x="0" y="-25675"/>
            <a:ext cx="18288001" cy="6909346"/>
          </a:xfrm>
          <a:prstGeom prst="rect">
            <a:avLst/>
          </a:prstGeom>
          <a:noFill/>
          <a:ln>
            <a:noFill/>
          </a:ln>
        </p:spPr>
      </p:pic>
      <p:pic>
        <p:nvPicPr>
          <p:cNvPr id="217" name="Google Shape;217;g22d1cf17c5a_1_11"/>
          <p:cNvPicPr preferRelativeResize="0"/>
          <p:nvPr/>
        </p:nvPicPr>
        <p:blipFill>
          <a:blip r:embed="rId6">
            <a:alphaModFix/>
          </a:blip>
          <a:stretch>
            <a:fillRect/>
          </a:stretch>
        </p:blipFill>
        <p:spPr>
          <a:xfrm>
            <a:off x="4572000" y="5995475"/>
            <a:ext cx="8429025" cy="4283150"/>
          </a:xfrm>
          <a:prstGeom prst="rect">
            <a:avLst/>
          </a:prstGeom>
          <a:noFill/>
          <a:ln>
            <a:noFill/>
          </a:ln>
        </p:spPr>
      </p:pic>
      <p:sp>
        <p:nvSpPr>
          <p:cNvPr id="218" name="Google Shape;218;g22d1cf17c5a_1_11"/>
          <p:cNvSpPr txBox="1"/>
          <p:nvPr/>
        </p:nvSpPr>
        <p:spPr>
          <a:xfrm>
            <a:off x="9080200" y="11001150"/>
            <a:ext cx="1835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19" name="Google Shape;219;g22d1cf17c5a_1_11"/>
          <p:cNvPicPr preferRelativeResize="0"/>
          <p:nvPr/>
        </p:nvPicPr>
        <p:blipFill rotWithShape="1">
          <a:blip r:embed="rId7">
            <a:alphaModFix/>
          </a:blip>
          <a:srcRect/>
          <a:stretch/>
        </p:blipFill>
        <p:spPr>
          <a:xfrm>
            <a:off x="13771925" y="6892037"/>
            <a:ext cx="3361950" cy="3386600"/>
          </a:xfrm>
          <a:prstGeom prst="rect">
            <a:avLst/>
          </a:prstGeom>
          <a:noFill/>
          <a:ln>
            <a:noFill/>
          </a:ln>
        </p:spPr>
      </p:pic>
      <p:pic>
        <p:nvPicPr>
          <p:cNvPr id="26" name="Audio 25">
            <a:hlinkClick r:id="" action="ppaction://media"/>
            <a:extLst>
              <a:ext uri="{FF2B5EF4-FFF2-40B4-BE49-F238E27FC236}">
                <a16:creationId xmlns:a16="http://schemas.microsoft.com/office/drawing/2014/main" id="{8F178A51-C0FE-E90E-51C9-E0DB4B7E0C7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3" t="-125896" r="-262703" b="-125896"/>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4508"/>
    </mc:Choice>
    <mc:Fallback xmlns="">
      <p:transition spd="slow" advTm="74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223"/>
        <p:cNvGrpSpPr/>
        <p:nvPr/>
      </p:nvGrpSpPr>
      <p:grpSpPr>
        <a:xfrm>
          <a:off x="0" y="0"/>
          <a:ext cx="0" cy="0"/>
          <a:chOff x="0" y="0"/>
          <a:chExt cx="0" cy="0"/>
        </a:xfrm>
      </p:grpSpPr>
      <p:grpSp>
        <p:nvGrpSpPr>
          <p:cNvPr id="224" name="Google Shape;224;g22bf01436b3_0_81"/>
          <p:cNvGrpSpPr/>
          <p:nvPr/>
        </p:nvGrpSpPr>
        <p:grpSpPr>
          <a:xfrm>
            <a:off x="343414" y="2419425"/>
            <a:ext cx="8232732" cy="3923649"/>
            <a:chOff x="-10353081" y="72725"/>
            <a:chExt cx="12348481" cy="5231532"/>
          </a:xfrm>
        </p:grpSpPr>
        <p:sp>
          <p:nvSpPr>
            <p:cNvPr id="225" name="Google Shape;225;g22bf01436b3_0_81"/>
            <p:cNvSpPr txBox="1"/>
            <p:nvPr/>
          </p:nvSpPr>
          <p:spPr>
            <a:xfrm>
              <a:off x="-10220900" y="72725"/>
              <a:ext cx="12216300" cy="1313400"/>
            </a:xfrm>
            <a:prstGeom prst="rect">
              <a:avLst/>
            </a:prstGeom>
            <a:noFill/>
            <a:ln>
              <a:noFill/>
            </a:ln>
          </p:spPr>
          <p:txBody>
            <a:bodyPr spcFirstLastPara="1" wrap="square" lIns="0" tIns="0" rIns="0" bIns="0" anchor="t" anchorCtr="0">
              <a:spAutoFit/>
            </a:bodyPr>
            <a:lstStyle/>
            <a:p>
              <a:pPr marL="0" marR="0" lvl="0" indent="0" algn="l" rtl="0">
                <a:lnSpc>
                  <a:spcPct val="105000"/>
                </a:lnSpc>
                <a:spcBef>
                  <a:spcPts val="0"/>
                </a:spcBef>
                <a:spcAft>
                  <a:spcPts val="0"/>
                </a:spcAft>
                <a:buNone/>
              </a:pPr>
              <a:r>
                <a:rPr lang="en-US" sz="6399">
                  <a:solidFill>
                    <a:srgbClr val="2B4B82"/>
                  </a:solidFill>
                </a:rPr>
                <a:t>Hexbin Plot</a:t>
              </a:r>
              <a:endParaRPr/>
            </a:p>
          </p:txBody>
        </p:sp>
        <p:sp>
          <p:nvSpPr>
            <p:cNvPr id="226" name="Google Shape;226;g22bf01436b3_0_81"/>
            <p:cNvSpPr txBox="1"/>
            <p:nvPr/>
          </p:nvSpPr>
          <p:spPr>
            <a:xfrm>
              <a:off x="-10353081" y="1356557"/>
              <a:ext cx="12216300" cy="3947700"/>
            </a:xfrm>
            <a:prstGeom prst="rect">
              <a:avLst/>
            </a:prstGeom>
            <a:noFill/>
            <a:ln>
              <a:noFill/>
            </a:ln>
          </p:spPr>
          <p:txBody>
            <a:bodyPr spcFirstLastPara="1" wrap="square" lIns="0" tIns="0" rIns="0" bIns="0" anchor="t" anchorCtr="0">
              <a:spAutoFit/>
            </a:bodyPr>
            <a:lstStyle/>
            <a:p>
              <a:pPr marL="457200" marR="0" lvl="0" indent="-463550" algn="l" rtl="0">
                <a:lnSpc>
                  <a:spcPct val="139958"/>
                </a:lnSpc>
                <a:spcBef>
                  <a:spcPts val="0"/>
                </a:spcBef>
                <a:spcAft>
                  <a:spcPts val="0"/>
                </a:spcAft>
                <a:buSzPts val="3700"/>
                <a:buChar char="-"/>
              </a:pPr>
              <a:r>
                <a:rPr lang="en-US" sz="3700">
                  <a:solidFill>
                    <a:srgbClr val="2B4B82"/>
                  </a:solidFill>
                </a:rPr>
                <a:t>Colour of density represented by the darkness of the hexes on the graph</a:t>
              </a:r>
              <a:endParaRPr sz="3700">
                <a:solidFill>
                  <a:srgbClr val="2B4B82"/>
                </a:solidFill>
              </a:endParaRPr>
            </a:p>
            <a:p>
              <a:pPr marL="457200" marR="0" lvl="0" indent="-463550" algn="l" rtl="0">
                <a:lnSpc>
                  <a:spcPct val="139958"/>
                </a:lnSpc>
                <a:spcBef>
                  <a:spcPts val="0"/>
                </a:spcBef>
                <a:spcAft>
                  <a:spcPts val="0"/>
                </a:spcAft>
                <a:buSzPts val="3700"/>
                <a:buChar char="-"/>
              </a:pPr>
              <a:r>
                <a:rPr lang="en-US" sz="3700">
                  <a:solidFill>
                    <a:srgbClr val="2B4B82"/>
                  </a:solidFill>
                </a:rPr>
                <a:t>Dark colour suggest strong relationship in that area</a:t>
              </a:r>
              <a:endParaRPr sz="3700">
                <a:solidFill>
                  <a:srgbClr val="2B4B82"/>
                </a:solidFill>
              </a:endParaRPr>
            </a:p>
          </p:txBody>
        </p:sp>
      </p:grpSp>
      <p:pic>
        <p:nvPicPr>
          <p:cNvPr id="227" name="Google Shape;227;g22bf01436b3_0_81"/>
          <p:cNvPicPr preferRelativeResize="0"/>
          <p:nvPr/>
        </p:nvPicPr>
        <p:blipFill>
          <a:blip r:embed="rId5">
            <a:alphaModFix/>
          </a:blip>
          <a:stretch>
            <a:fillRect/>
          </a:stretch>
        </p:blipFill>
        <p:spPr>
          <a:xfrm>
            <a:off x="8776805" y="1390500"/>
            <a:ext cx="9348049" cy="6801050"/>
          </a:xfrm>
          <a:prstGeom prst="rect">
            <a:avLst/>
          </a:prstGeom>
          <a:noFill/>
          <a:ln>
            <a:noFill/>
          </a:ln>
        </p:spPr>
      </p:pic>
      <p:pic>
        <p:nvPicPr>
          <p:cNvPr id="9" name="Audio 8">
            <a:hlinkClick r:id="" action="ppaction://media"/>
            <a:extLst>
              <a:ext uri="{FF2B5EF4-FFF2-40B4-BE49-F238E27FC236}">
                <a16:creationId xmlns:a16="http://schemas.microsoft.com/office/drawing/2014/main" id="{01C13B13-C06E-1541-A50F-C97123AE82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584738" y="958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638"/>
    </mc:Choice>
    <mc:Fallback xmlns="">
      <p:transition spd="slow" advTm="28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231"/>
        <p:cNvGrpSpPr/>
        <p:nvPr/>
      </p:nvGrpSpPr>
      <p:grpSpPr>
        <a:xfrm>
          <a:off x="0" y="0"/>
          <a:ext cx="0" cy="0"/>
          <a:chOff x="0" y="0"/>
          <a:chExt cx="0" cy="0"/>
        </a:xfrm>
      </p:grpSpPr>
      <p:grpSp>
        <p:nvGrpSpPr>
          <p:cNvPr id="232" name="Google Shape;232;g22d1cf17c5a_0_9"/>
          <p:cNvGrpSpPr/>
          <p:nvPr/>
        </p:nvGrpSpPr>
        <p:grpSpPr>
          <a:xfrm>
            <a:off x="1303339" y="1516300"/>
            <a:ext cx="8212757" cy="3490624"/>
            <a:chOff x="-10220900" y="-1131442"/>
            <a:chExt cx="12318520" cy="4654166"/>
          </a:xfrm>
        </p:grpSpPr>
        <p:sp>
          <p:nvSpPr>
            <p:cNvPr id="233" name="Google Shape;233;g22d1cf17c5a_0_9"/>
            <p:cNvSpPr txBox="1"/>
            <p:nvPr/>
          </p:nvSpPr>
          <p:spPr>
            <a:xfrm>
              <a:off x="-10118680" y="-1131442"/>
              <a:ext cx="12216300" cy="2692200"/>
            </a:xfrm>
            <a:prstGeom prst="rect">
              <a:avLst/>
            </a:prstGeom>
            <a:noFill/>
            <a:ln>
              <a:noFill/>
            </a:ln>
          </p:spPr>
          <p:txBody>
            <a:bodyPr spcFirstLastPara="1" wrap="square" lIns="0" tIns="0" rIns="0" bIns="0" anchor="t" anchorCtr="0">
              <a:spAutoFit/>
            </a:bodyPr>
            <a:lstStyle/>
            <a:p>
              <a:pPr marL="0" marR="0" lvl="0" indent="0" algn="l" rtl="0">
                <a:lnSpc>
                  <a:spcPct val="105000"/>
                </a:lnSpc>
                <a:spcBef>
                  <a:spcPts val="0"/>
                </a:spcBef>
                <a:spcAft>
                  <a:spcPts val="0"/>
                </a:spcAft>
                <a:buNone/>
              </a:pPr>
              <a:r>
                <a:rPr lang="en-US" sz="6399">
                  <a:solidFill>
                    <a:srgbClr val="2B4B82"/>
                  </a:solidFill>
                </a:rPr>
                <a:t>Box Plot (Season vs Count)</a:t>
              </a:r>
              <a:endParaRPr/>
            </a:p>
          </p:txBody>
        </p:sp>
        <p:sp>
          <p:nvSpPr>
            <p:cNvPr id="234" name="Google Shape;234;g22d1cf17c5a_0_9"/>
            <p:cNvSpPr txBox="1"/>
            <p:nvPr/>
          </p:nvSpPr>
          <p:spPr>
            <a:xfrm>
              <a:off x="-10220900" y="1700524"/>
              <a:ext cx="12216300" cy="1822200"/>
            </a:xfrm>
            <a:prstGeom prst="rect">
              <a:avLst/>
            </a:prstGeom>
            <a:noFill/>
            <a:ln>
              <a:noFill/>
            </a:ln>
          </p:spPr>
          <p:txBody>
            <a:bodyPr spcFirstLastPara="1" wrap="square" lIns="0" tIns="0" rIns="0" bIns="0" anchor="t" anchorCtr="0">
              <a:spAutoFit/>
            </a:bodyPr>
            <a:lstStyle/>
            <a:p>
              <a:pPr marL="457200" marR="0" lvl="0" indent="-463550" algn="l" rtl="0">
                <a:lnSpc>
                  <a:spcPct val="139958"/>
                </a:lnSpc>
                <a:spcBef>
                  <a:spcPts val="0"/>
                </a:spcBef>
                <a:spcAft>
                  <a:spcPts val="0"/>
                </a:spcAft>
                <a:buSzPts val="3700"/>
                <a:buChar char="-"/>
              </a:pPr>
              <a:r>
                <a:rPr lang="en-US" sz="3700">
                  <a:solidFill>
                    <a:srgbClr val="2B4B82"/>
                  </a:solidFill>
                </a:rPr>
                <a:t>Spring significantly lower</a:t>
              </a:r>
              <a:endParaRPr sz="3700">
                <a:solidFill>
                  <a:srgbClr val="2B4B82"/>
                </a:solidFill>
              </a:endParaRPr>
            </a:p>
            <a:p>
              <a:pPr marL="457200" marR="0" lvl="0" indent="-463550" algn="l" rtl="0">
                <a:lnSpc>
                  <a:spcPct val="139958"/>
                </a:lnSpc>
                <a:spcBef>
                  <a:spcPts val="0"/>
                </a:spcBef>
                <a:spcAft>
                  <a:spcPts val="0"/>
                </a:spcAft>
                <a:buSzPts val="3700"/>
                <a:buChar char="-"/>
              </a:pPr>
              <a:r>
                <a:rPr lang="en-US" sz="3700">
                  <a:solidFill>
                    <a:srgbClr val="2B4B82"/>
                  </a:solidFill>
                </a:rPr>
                <a:t>Maybe time series will help</a:t>
              </a:r>
              <a:endParaRPr sz="3700">
                <a:solidFill>
                  <a:srgbClr val="2B4B82"/>
                </a:solidFill>
              </a:endParaRPr>
            </a:p>
          </p:txBody>
        </p:sp>
      </p:grpSp>
      <p:pic>
        <p:nvPicPr>
          <p:cNvPr id="235" name="Google Shape;235;g22d1cf17c5a_0_9"/>
          <p:cNvPicPr preferRelativeResize="0"/>
          <p:nvPr/>
        </p:nvPicPr>
        <p:blipFill>
          <a:blip r:embed="rId5">
            <a:alphaModFix/>
          </a:blip>
          <a:stretch>
            <a:fillRect/>
          </a:stretch>
        </p:blipFill>
        <p:spPr>
          <a:xfrm>
            <a:off x="9516100" y="939850"/>
            <a:ext cx="6672050" cy="4508375"/>
          </a:xfrm>
          <a:prstGeom prst="rect">
            <a:avLst/>
          </a:prstGeom>
          <a:noFill/>
          <a:ln>
            <a:noFill/>
          </a:ln>
        </p:spPr>
      </p:pic>
      <p:pic>
        <p:nvPicPr>
          <p:cNvPr id="236" name="Google Shape;236;g22d1cf17c5a_0_9"/>
          <p:cNvPicPr preferRelativeResize="0"/>
          <p:nvPr/>
        </p:nvPicPr>
        <p:blipFill>
          <a:blip r:embed="rId6">
            <a:alphaModFix/>
          </a:blip>
          <a:stretch>
            <a:fillRect/>
          </a:stretch>
        </p:blipFill>
        <p:spPr>
          <a:xfrm>
            <a:off x="2099850" y="5448225"/>
            <a:ext cx="14088299" cy="4642325"/>
          </a:xfrm>
          <a:prstGeom prst="rect">
            <a:avLst/>
          </a:prstGeom>
          <a:noFill/>
          <a:ln>
            <a:noFill/>
          </a:ln>
        </p:spPr>
      </p:pic>
      <p:pic>
        <p:nvPicPr>
          <p:cNvPr id="7" name="Audio 6">
            <a:hlinkClick r:id="" action="ppaction://media"/>
            <a:extLst>
              <a:ext uri="{FF2B5EF4-FFF2-40B4-BE49-F238E27FC236}">
                <a16:creationId xmlns:a16="http://schemas.microsoft.com/office/drawing/2014/main" id="{0D01A4D6-C0AA-6FD8-3026-DD90B9AD348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3" t="-125896" r="-262703" b="-125896"/>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486"/>
    </mc:Choice>
    <mc:Fallback>
      <p:transition spd="slow" advTm="19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240"/>
        <p:cNvGrpSpPr/>
        <p:nvPr/>
      </p:nvGrpSpPr>
      <p:grpSpPr>
        <a:xfrm>
          <a:off x="0" y="0"/>
          <a:ext cx="0" cy="0"/>
          <a:chOff x="0" y="0"/>
          <a:chExt cx="0" cy="0"/>
        </a:xfrm>
      </p:grpSpPr>
      <p:sp>
        <p:nvSpPr>
          <p:cNvPr id="241" name="Google Shape;241;g22d1cf17c5a_0_3"/>
          <p:cNvSpPr txBox="1"/>
          <p:nvPr/>
        </p:nvSpPr>
        <p:spPr>
          <a:xfrm>
            <a:off x="1522800" y="103225"/>
            <a:ext cx="15242400" cy="1169700"/>
          </a:xfrm>
          <a:prstGeom prst="rect">
            <a:avLst/>
          </a:prstGeom>
          <a:noFill/>
          <a:ln>
            <a:noFill/>
          </a:ln>
        </p:spPr>
        <p:txBody>
          <a:bodyPr spcFirstLastPara="1" wrap="square" lIns="91425" tIns="91425" rIns="91425" bIns="91425" anchor="t" anchorCtr="0">
            <a:spAutoFit/>
          </a:bodyPr>
          <a:lstStyle/>
          <a:p>
            <a:pPr marL="0" lvl="0" indent="0" algn="ctr" rtl="0">
              <a:lnSpc>
                <a:spcPct val="105000"/>
              </a:lnSpc>
              <a:spcBef>
                <a:spcPts val="0"/>
              </a:spcBef>
              <a:spcAft>
                <a:spcPts val="0"/>
              </a:spcAft>
              <a:buClr>
                <a:schemeClr val="dk1"/>
              </a:buClr>
              <a:buFont typeface="Arial"/>
              <a:buNone/>
            </a:pPr>
            <a:r>
              <a:rPr lang="en-US" sz="6399">
                <a:solidFill>
                  <a:srgbClr val="2B4B82"/>
                </a:solidFill>
              </a:rPr>
              <a:t>Timeseries</a:t>
            </a:r>
            <a:endParaRPr sz="6399">
              <a:solidFill>
                <a:srgbClr val="2B4B82"/>
              </a:solidFill>
            </a:endParaRPr>
          </a:p>
        </p:txBody>
      </p:sp>
      <p:pic>
        <p:nvPicPr>
          <p:cNvPr id="242" name="Google Shape;242;g22d1cf17c5a_0_3"/>
          <p:cNvPicPr preferRelativeResize="0"/>
          <p:nvPr/>
        </p:nvPicPr>
        <p:blipFill>
          <a:blip r:embed="rId5">
            <a:alphaModFix/>
          </a:blip>
          <a:stretch>
            <a:fillRect/>
          </a:stretch>
        </p:blipFill>
        <p:spPr>
          <a:xfrm>
            <a:off x="1991900" y="1272925"/>
            <a:ext cx="14304177" cy="6657406"/>
          </a:xfrm>
          <a:prstGeom prst="rect">
            <a:avLst/>
          </a:prstGeom>
          <a:noFill/>
          <a:ln>
            <a:noFill/>
          </a:ln>
        </p:spPr>
      </p:pic>
      <p:sp>
        <p:nvSpPr>
          <p:cNvPr id="243" name="Google Shape;243;g22d1cf17c5a_0_3"/>
          <p:cNvSpPr txBox="1"/>
          <p:nvPr/>
        </p:nvSpPr>
        <p:spPr>
          <a:xfrm>
            <a:off x="1522800" y="8141600"/>
            <a:ext cx="15242400" cy="1352100"/>
          </a:xfrm>
          <a:prstGeom prst="rect">
            <a:avLst/>
          </a:prstGeom>
          <a:noFill/>
          <a:ln>
            <a:noFill/>
          </a:ln>
        </p:spPr>
        <p:txBody>
          <a:bodyPr spcFirstLastPara="1" wrap="square" lIns="91425" tIns="91425" rIns="91425" bIns="91425" anchor="t" anchorCtr="0">
            <a:spAutoFit/>
          </a:bodyPr>
          <a:lstStyle/>
          <a:p>
            <a:pPr marL="457200" lvl="0" indent="-463550" algn="l" rtl="0">
              <a:lnSpc>
                <a:spcPct val="105000"/>
              </a:lnSpc>
              <a:spcBef>
                <a:spcPts val="0"/>
              </a:spcBef>
              <a:spcAft>
                <a:spcPts val="0"/>
              </a:spcAft>
              <a:buClr>
                <a:srgbClr val="2B4B82"/>
              </a:buClr>
              <a:buSzPts val="3700"/>
              <a:buChar char="-"/>
            </a:pPr>
            <a:r>
              <a:rPr lang="en-US" sz="3700">
                <a:solidFill>
                  <a:srgbClr val="2B4B82"/>
                </a:solidFill>
              </a:rPr>
              <a:t>Spring indeed lowest count</a:t>
            </a:r>
            <a:endParaRPr sz="3700">
              <a:solidFill>
                <a:srgbClr val="2B4B82"/>
              </a:solidFill>
            </a:endParaRPr>
          </a:p>
          <a:p>
            <a:pPr marL="457200" lvl="0" indent="-463550" algn="l" rtl="0">
              <a:lnSpc>
                <a:spcPct val="105000"/>
              </a:lnSpc>
              <a:spcBef>
                <a:spcPts val="0"/>
              </a:spcBef>
              <a:spcAft>
                <a:spcPts val="0"/>
              </a:spcAft>
              <a:buClr>
                <a:srgbClr val="2B4B82"/>
              </a:buClr>
              <a:buSzPts val="3700"/>
              <a:buChar char="-"/>
            </a:pPr>
            <a:r>
              <a:rPr lang="en-US" sz="3700">
                <a:solidFill>
                  <a:srgbClr val="2B4B82"/>
                </a:solidFill>
              </a:rPr>
              <a:t>Spike in count at 0800 and 1700 hours</a:t>
            </a:r>
            <a:endParaRPr sz="3700">
              <a:solidFill>
                <a:srgbClr val="2B4B82"/>
              </a:solidFill>
            </a:endParaRPr>
          </a:p>
        </p:txBody>
      </p:sp>
      <p:pic>
        <p:nvPicPr>
          <p:cNvPr id="4" name="Audio 3">
            <a:hlinkClick r:id="" action="ppaction://media"/>
            <a:extLst>
              <a:ext uri="{FF2B5EF4-FFF2-40B4-BE49-F238E27FC236}">
                <a16:creationId xmlns:a16="http://schemas.microsoft.com/office/drawing/2014/main" id="{CAD7B4FD-21A1-4A18-B6A9-C7023BF0C5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584738" y="958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262"/>
    </mc:Choice>
    <mc:Fallback xmlns="">
      <p:transition spd="slow" advTm="25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247"/>
        <p:cNvGrpSpPr/>
        <p:nvPr/>
      </p:nvGrpSpPr>
      <p:grpSpPr>
        <a:xfrm>
          <a:off x="0" y="0"/>
          <a:ext cx="0" cy="0"/>
          <a:chOff x="0" y="0"/>
          <a:chExt cx="0" cy="0"/>
        </a:xfrm>
      </p:grpSpPr>
      <p:sp>
        <p:nvSpPr>
          <p:cNvPr id="248" name="Google Shape;248;g22d1cf17c5a_0_41"/>
          <p:cNvSpPr txBox="1"/>
          <p:nvPr/>
        </p:nvSpPr>
        <p:spPr>
          <a:xfrm>
            <a:off x="429000" y="1846575"/>
            <a:ext cx="7860900" cy="22038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0"/>
              </a:spcAft>
              <a:buClr>
                <a:schemeClr val="dk1"/>
              </a:buClr>
              <a:buFont typeface="Arial"/>
              <a:buNone/>
            </a:pPr>
            <a:r>
              <a:rPr lang="en-US" sz="6399">
                <a:solidFill>
                  <a:srgbClr val="2B4B82"/>
                </a:solidFill>
              </a:rPr>
              <a:t>Normalizing the target variable</a:t>
            </a:r>
            <a:endParaRPr sz="6399">
              <a:solidFill>
                <a:srgbClr val="2B4B82"/>
              </a:solidFill>
            </a:endParaRPr>
          </a:p>
        </p:txBody>
      </p:sp>
      <p:pic>
        <p:nvPicPr>
          <p:cNvPr id="249" name="Google Shape;249;g22d1cf17c5a_0_41"/>
          <p:cNvPicPr preferRelativeResize="0"/>
          <p:nvPr/>
        </p:nvPicPr>
        <p:blipFill>
          <a:blip r:embed="rId5">
            <a:alphaModFix/>
          </a:blip>
          <a:stretch>
            <a:fillRect/>
          </a:stretch>
        </p:blipFill>
        <p:spPr>
          <a:xfrm>
            <a:off x="8573700" y="2487500"/>
            <a:ext cx="8191500" cy="6086475"/>
          </a:xfrm>
          <a:prstGeom prst="rect">
            <a:avLst/>
          </a:prstGeom>
          <a:noFill/>
          <a:ln>
            <a:noFill/>
          </a:ln>
        </p:spPr>
      </p:pic>
      <p:sp>
        <p:nvSpPr>
          <p:cNvPr id="250" name="Google Shape;250;g22d1cf17c5a_0_41"/>
          <p:cNvSpPr txBox="1"/>
          <p:nvPr/>
        </p:nvSpPr>
        <p:spPr>
          <a:xfrm>
            <a:off x="428989" y="4050387"/>
            <a:ext cx="8144700" cy="2960700"/>
          </a:xfrm>
          <a:prstGeom prst="rect">
            <a:avLst/>
          </a:prstGeom>
          <a:noFill/>
          <a:ln>
            <a:noFill/>
          </a:ln>
        </p:spPr>
        <p:txBody>
          <a:bodyPr spcFirstLastPara="1" wrap="square" lIns="0" tIns="0" rIns="0" bIns="0" anchor="t" anchorCtr="0">
            <a:spAutoFit/>
          </a:bodyPr>
          <a:lstStyle/>
          <a:p>
            <a:pPr marL="457200" marR="0" lvl="0" indent="-463550" algn="l" rtl="0">
              <a:lnSpc>
                <a:spcPct val="139958"/>
              </a:lnSpc>
              <a:spcBef>
                <a:spcPts val="0"/>
              </a:spcBef>
              <a:spcAft>
                <a:spcPts val="0"/>
              </a:spcAft>
              <a:buSzPts val="3700"/>
              <a:buChar char="-"/>
            </a:pPr>
            <a:r>
              <a:rPr lang="en-US" sz="3700">
                <a:solidFill>
                  <a:srgbClr val="2B4B82"/>
                </a:solidFill>
              </a:rPr>
              <a:t>Target variable has highly skewed distribution</a:t>
            </a:r>
            <a:endParaRPr sz="3700">
              <a:solidFill>
                <a:srgbClr val="2B4B82"/>
              </a:solidFill>
            </a:endParaRPr>
          </a:p>
          <a:p>
            <a:pPr marL="457200" marR="0" lvl="0" indent="-463550" algn="l" rtl="0">
              <a:lnSpc>
                <a:spcPct val="139958"/>
              </a:lnSpc>
              <a:spcBef>
                <a:spcPts val="0"/>
              </a:spcBef>
              <a:spcAft>
                <a:spcPts val="0"/>
              </a:spcAft>
              <a:buClr>
                <a:srgbClr val="2B4B82"/>
              </a:buClr>
              <a:buSzPts val="3700"/>
              <a:buChar char="-"/>
            </a:pPr>
            <a:r>
              <a:rPr lang="en-US" sz="3700">
                <a:solidFill>
                  <a:srgbClr val="2B4B82"/>
                </a:solidFill>
              </a:rPr>
              <a:t>Tested Log, Square-root, Cox-Box</a:t>
            </a:r>
            <a:endParaRPr sz="3700">
              <a:solidFill>
                <a:srgbClr val="2B4B82"/>
              </a:solidFill>
            </a:endParaRPr>
          </a:p>
          <a:p>
            <a:pPr marL="457200" marR="0" lvl="0" indent="-463550" algn="l" rtl="0">
              <a:lnSpc>
                <a:spcPct val="139958"/>
              </a:lnSpc>
              <a:spcBef>
                <a:spcPts val="0"/>
              </a:spcBef>
              <a:spcAft>
                <a:spcPts val="0"/>
              </a:spcAft>
              <a:buClr>
                <a:srgbClr val="2B4B82"/>
              </a:buClr>
              <a:buSzPts val="3700"/>
              <a:buChar char="-"/>
            </a:pPr>
            <a:r>
              <a:rPr lang="en-US" sz="3700">
                <a:solidFill>
                  <a:srgbClr val="2B4B82"/>
                </a:solidFill>
              </a:rPr>
              <a:t>Log was best </a:t>
            </a:r>
            <a:endParaRPr sz="3700">
              <a:solidFill>
                <a:srgbClr val="2B4B82"/>
              </a:solidFill>
            </a:endParaRPr>
          </a:p>
        </p:txBody>
      </p:sp>
      <p:pic>
        <p:nvPicPr>
          <p:cNvPr id="4" name="Audio 3">
            <a:hlinkClick r:id="" action="ppaction://media"/>
            <a:extLst>
              <a:ext uri="{FF2B5EF4-FFF2-40B4-BE49-F238E27FC236}">
                <a16:creationId xmlns:a16="http://schemas.microsoft.com/office/drawing/2014/main" id="{4265564D-969F-08B5-5265-137270994F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584738" y="958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888"/>
    </mc:Choice>
    <mc:Fallback xmlns="">
      <p:transition spd="slow" advTm="17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254"/>
        <p:cNvGrpSpPr/>
        <p:nvPr/>
      </p:nvGrpSpPr>
      <p:grpSpPr>
        <a:xfrm>
          <a:off x="0" y="0"/>
          <a:ext cx="0" cy="0"/>
          <a:chOff x="0" y="0"/>
          <a:chExt cx="0" cy="0"/>
        </a:xfrm>
      </p:grpSpPr>
      <p:sp>
        <p:nvSpPr>
          <p:cNvPr id="255" name="Google Shape;255;g22d1cf17c5a_1_19"/>
          <p:cNvSpPr txBox="1"/>
          <p:nvPr/>
        </p:nvSpPr>
        <p:spPr>
          <a:xfrm>
            <a:off x="1522800" y="103225"/>
            <a:ext cx="15242400" cy="1169700"/>
          </a:xfrm>
          <a:prstGeom prst="rect">
            <a:avLst/>
          </a:prstGeom>
          <a:noFill/>
          <a:ln>
            <a:noFill/>
          </a:ln>
        </p:spPr>
        <p:txBody>
          <a:bodyPr spcFirstLastPara="1" wrap="square" lIns="91425" tIns="91425" rIns="91425" bIns="91425" anchor="t" anchorCtr="0">
            <a:spAutoFit/>
          </a:bodyPr>
          <a:lstStyle/>
          <a:p>
            <a:pPr marL="0" lvl="0" indent="0" algn="ctr" rtl="0">
              <a:lnSpc>
                <a:spcPct val="105000"/>
              </a:lnSpc>
              <a:spcBef>
                <a:spcPts val="0"/>
              </a:spcBef>
              <a:spcAft>
                <a:spcPts val="0"/>
              </a:spcAft>
              <a:buClr>
                <a:schemeClr val="dk1"/>
              </a:buClr>
              <a:buFont typeface="Arial"/>
              <a:buNone/>
            </a:pPr>
            <a:r>
              <a:rPr lang="en-US" sz="6399">
                <a:solidFill>
                  <a:srgbClr val="2B4B82"/>
                </a:solidFill>
              </a:rPr>
              <a:t>One Hot Encode</a:t>
            </a:r>
            <a:endParaRPr sz="6399">
              <a:solidFill>
                <a:srgbClr val="2B4B82"/>
              </a:solidFill>
            </a:endParaRPr>
          </a:p>
        </p:txBody>
      </p:sp>
      <p:pic>
        <p:nvPicPr>
          <p:cNvPr id="256" name="Google Shape;256;g22d1cf17c5a_1_19"/>
          <p:cNvPicPr preferRelativeResize="0"/>
          <p:nvPr/>
        </p:nvPicPr>
        <p:blipFill>
          <a:blip r:embed="rId5">
            <a:alphaModFix/>
          </a:blip>
          <a:stretch>
            <a:fillRect/>
          </a:stretch>
        </p:blipFill>
        <p:spPr>
          <a:xfrm>
            <a:off x="871675" y="2376224"/>
            <a:ext cx="16800575" cy="5534539"/>
          </a:xfrm>
          <a:prstGeom prst="rect">
            <a:avLst/>
          </a:prstGeom>
          <a:noFill/>
          <a:ln>
            <a:noFill/>
          </a:ln>
        </p:spPr>
      </p:pic>
      <p:pic>
        <p:nvPicPr>
          <p:cNvPr id="18" name="Audio 17">
            <a:hlinkClick r:id="" action="ppaction://media"/>
            <a:extLst>
              <a:ext uri="{FF2B5EF4-FFF2-40B4-BE49-F238E27FC236}">
                <a16:creationId xmlns:a16="http://schemas.microsoft.com/office/drawing/2014/main" id="{42C9CA38-0214-4DBB-AF9C-290258AD660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3" t="-125896" r="-262703" b="-125896"/>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693"/>
    </mc:Choice>
    <mc:Fallback xmlns="">
      <p:transition spd="slow" advTm="18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261"/>
        <p:cNvGrpSpPr/>
        <p:nvPr/>
      </p:nvGrpSpPr>
      <p:grpSpPr>
        <a:xfrm>
          <a:off x="0" y="0"/>
          <a:ext cx="0" cy="0"/>
          <a:chOff x="0" y="0"/>
          <a:chExt cx="0" cy="0"/>
        </a:xfrm>
      </p:grpSpPr>
      <p:graphicFrame>
        <p:nvGraphicFramePr>
          <p:cNvPr id="262" name="Google Shape;262;g22d1cf17c5a_0_26"/>
          <p:cNvGraphicFramePr/>
          <p:nvPr>
            <p:extLst>
              <p:ext uri="{D42A27DB-BD31-4B8C-83A1-F6EECF244321}">
                <p14:modId xmlns:p14="http://schemas.microsoft.com/office/powerpoint/2010/main" val="1090413022"/>
              </p:ext>
            </p:extLst>
          </p:nvPr>
        </p:nvGraphicFramePr>
        <p:xfrm>
          <a:off x="1273363" y="436325"/>
          <a:ext cx="15741250" cy="9764873"/>
        </p:xfrm>
        <a:graphic>
          <a:graphicData uri="http://schemas.openxmlformats.org/drawingml/2006/table">
            <a:tbl>
              <a:tblPr>
                <a:noFill/>
                <a:tableStyleId>{C8772EE9-F117-438C-8F0C-74C736E27164}</a:tableStyleId>
              </a:tblPr>
              <a:tblGrid>
                <a:gridCol w="4933175">
                  <a:extLst>
                    <a:ext uri="{9D8B030D-6E8A-4147-A177-3AD203B41FA5}">
                      <a16:colId xmlns:a16="http://schemas.microsoft.com/office/drawing/2014/main" val="20000"/>
                    </a:ext>
                  </a:extLst>
                </a:gridCol>
                <a:gridCol w="10808075">
                  <a:extLst>
                    <a:ext uri="{9D8B030D-6E8A-4147-A177-3AD203B41FA5}">
                      <a16:colId xmlns:a16="http://schemas.microsoft.com/office/drawing/2014/main" val="20001"/>
                    </a:ext>
                  </a:extLst>
                </a:gridCol>
              </a:tblGrid>
              <a:tr h="713700">
                <a:tc>
                  <a:txBody>
                    <a:bodyPr/>
                    <a:lstStyle/>
                    <a:p>
                      <a:pPr marL="0" marR="0" lvl="0" indent="0" algn="ctr" rtl="0">
                        <a:lnSpc>
                          <a:spcPct val="140000"/>
                        </a:lnSpc>
                        <a:spcBef>
                          <a:spcPts val="0"/>
                        </a:spcBef>
                        <a:spcAft>
                          <a:spcPts val="0"/>
                        </a:spcAft>
                        <a:buNone/>
                      </a:pPr>
                      <a:r>
                        <a:rPr lang="en-US" sz="3000">
                          <a:solidFill>
                            <a:srgbClr val="FEFEFE"/>
                          </a:solidFill>
                        </a:rPr>
                        <a:t>Model</a:t>
                      </a:r>
                      <a:endParaRPr sz="30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2B4B82"/>
                    </a:solidFill>
                  </a:tcPr>
                </a:tc>
                <a:tc>
                  <a:txBody>
                    <a:bodyPr/>
                    <a:lstStyle/>
                    <a:p>
                      <a:pPr marL="0" marR="0" lvl="0" indent="0" algn="ctr" rtl="0">
                        <a:lnSpc>
                          <a:spcPct val="140000"/>
                        </a:lnSpc>
                        <a:spcBef>
                          <a:spcPts val="0"/>
                        </a:spcBef>
                        <a:spcAft>
                          <a:spcPts val="0"/>
                        </a:spcAft>
                        <a:buNone/>
                      </a:pPr>
                      <a:r>
                        <a:rPr lang="en-US" sz="3000">
                          <a:solidFill>
                            <a:srgbClr val="FEFEFE"/>
                          </a:solidFill>
                        </a:rPr>
                        <a:t>Description</a:t>
                      </a:r>
                      <a:endParaRPr sz="30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2B4B82"/>
                    </a:solidFill>
                  </a:tcPr>
                </a:tc>
                <a:extLst>
                  <a:ext uri="{0D108BD9-81ED-4DB2-BD59-A6C34878D82A}">
                    <a16:rowId xmlns:a16="http://schemas.microsoft.com/office/drawing/2014/main" val="10000"/>
                  </a:ext>
                </a:extLst>
              </a:tr>
              <a:tr h="1395825">
                <a:tc>
                  <a:txBody>
                    <a:bodyPr/>
                    <a:lstStyle/>
                    <a:p>
                      <a:pPr marL="0" marR="0" lvl="0" indent="0" algn="ctr" rtl="0">
                        <a:lnSpc>
                          <a:spcPct val="140000"/>
                        </a:lnSpc>
                        <a:spcBef>
                          <a:spcPts val="0"/>
                        </a:spcBef>
                        <a:spcAft>
                          <a:spcPts val="0"/>
                        </a:spcAft>
                        <a:buNone/>
                      </a:pPr>
                      <a:r>
                        <a:rPr lang="en-US" sz="2200" dirty="0" err="1">
                          <a:solidFill>
                            <a:schemeClr val="tx1"/>
                          </a:solidFill>
                        </a:rPr>
                        <a:t>RandomForestRegressor</a:t>
                      </a:r>
                      <a:endParaRPr sz="2200" u="none" strike="noStrike" cap="none" dirty="0">
                        <a:solidFill>
                          <a:schemeClr val="tx1"/>
                        </a:solidFill>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140000"/>
                        </a:lnSpc>
                        <a:spcBef>
                          <a:spcPts val="0"/>
                        </a:spcBef>
                        <a:spcAft>
                          <a:spcPts val="0"/>
                        </a:spcAft>
                        <a:buNone/>
                      </a:pPr>
                      <a:r>
                        <a:rPr lang="en-US" sz="2200" dirty="0">
                          <a:solidFill>
                            <a:srgbClr val="2B4B82"/>
                          </a:solidFill>
                        </a:rPr>
                        <a:t>Fits </a:t>
                      </a:r>
                      <a:r>
                        <a:rPr lang="en-US" sz="2200" dirty="0" err="1">
                          <a:solidFill>
                            <a:srgbClr val="2B4B82"/>
                          </a:solidFill>
                        </a:rPr>
                        <a:t>ts</a:t>
                      </a:r>
                      <a:r>
                        <a:rPr lang="en-US" sz="2200" dirty="0">
                          <a:solidFill>
                            <a:srgbClr val="2B4B82"/>
                          </a:solidFill>
                        </a:rPr>
                        <a:t> a number of classifying decision trees on various sub-samples of the dataset and uses averaging to improve the predictive accuracy and control over-fitting.</a:t>
                      </a:r>
                      <a:endParaRPr sz="2200" dirty="0">
                        <a:solidFill>
                          <a:srgbClr val="2B4B82"/>
                        </a:solidFill>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1"/>
                  </a:ext>
                </a:extLst>
              </a:tr>
              <a:tr h="1861025">
                <a:tc>
                  <a:txBody>
                    <a:bodyPr/>
                    <a:lstStyle/>
                    <a:p>
                      <a:pPr marL="0" marR="0" lvl="0" indent="0" algn="ctr" rtl="0">
                        <a:lnSpc>
                          <a:spcPct val="203636"/>
                        </a:lnSpc>
                        <a:spcBef>
                          <a:spcPts val="0"/>
                        </a:spcBef>
                        <a:spcAft>
                          <a:spcPts val="0"/>
                        </a:spcAft>
                        <a:buNone/>
                      </a:pPr>
                      <a:r>
                        <a:rPr lang="en-US" sz="2200" dirty="0" err="1">
                          <a:solidFill>
                            <a:schemeClr val="tx1"/>
                          </a:solidFill>
                        </a:rPr>
                        <a:t>AdaBoostRegressor</a:t>
                      </a:r>
                      <a:endParaRPr sz="2200" u="none" strike="noStrike" cap="none" dirty="0">
                        <a:solidFill>
                          <a:schemeClr val="tx1"/>
                        </a:solidFill>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140000"/>
                        </a:lnSpc>
                        <a:spcBef>
                          <a:spcPts val="0"/>
                        </a:spcBef>
                        <a:spcAft>
                          <a:spcPts val="0"/>
                        </a:spcAft>
                        <a:buNone/>
                      </a:pPr>
                      <a:r>
                        <a:rPr lang="en-US" sz="2200">
                          <a:solidFill>
                            <a:srgbClr val="2B4B82"/>
                          </a:solidFill>
                        </a:rPr>
                        <a:t>Begins by fitting a regressor on the original dataset and then fits additional copies of the regressor on the same dataset but where the weights of instances are adjusted according to the error of the current prediction. As such, subsequent regressors focus more on difficult cases.</a:t>
                      </a:r>
                      <a:endParaRPr sz="2200">
                        <a:solidFill>
                          <a:srgbClr val="2B4B82"/>
                        </a:solidFill>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2"/>
                  </a:ext>
                </a:extLst>
              </a:tr>
              <a:tr h="1442325">
                <a:tc>
                  <a:txBody>
                    <a:bodyPr/>
                    <a:lstStyle/>
                    <a:p>
                      <a:pPr marL="0" marR="0" lvl="0" indent="0" algn="ctr" rtl="0">
                        <a:lnSpc>
                          <a:spcPct val="203636"/>
                        </a:lnSpc>
                        <a:spcBef>
                          <a:spcPts val="0"/>
                        </a:spcBef>
                        <a:spcAft>
                          <a:spcPts val="0"/>
                        </a:spcAft>
                        <a:buNone/>
                      </a:pPr>
                      <a:r>
                        <a:rPr lang="en-US" sz="2200" dirty="0" err="1">
                          <a:solidFill>
                            <a:schemeClr val="tx1"/>
                          </a:solidFill>
                        </a:rPr>
                        <a:t>BaggingRegressor</a:t>
                      </a:r>
                      <a:endParaRPr sz="2200" u="none" strike="noStrike" cap="none" dirty="0">
                        <a:solidFill>
                          <a:schemeClr val="tx1"/>
                        </a:solidFill>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140000"/>
                        </a:lnSpc>
                        <a:spcBef>
                          <a:spcPts val="0"/>
                        </a:spcBef>
                        <a:spcAft>
                          <a:spcPts val="0"/>
                        </a:spcAft>
                        <a:buNone/>
                      </a:pPr>
                      <a:r>
                        <a:rPr lang="en-US" sz="2200">
                          <a:solidFill>
                            <a:srgbClr val="2B4B82"/>
                          </a:solidFill>
                        </a:rPr>
                        <a:t>A Bagging regressor is an ensemble meta-estimator that fits base regressors each on random subsets of the original dataset and then aggregate their individual predictions (either by voting or by averaging) to form a final prediction.</a:t>
                      </a:r>
                      <a:endParaRPr sz="2200">
                        <a:solidFill>
                          <a:srgbClr val="2B4B82"/>
                        </a:solidFill>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3"/>
                  </a:ext>
                </a:extLst>
              </a:tr>
              <a:tr h="1861025">
                <a:tc>
                  <a:txBody>
                    <a:bodyPr/>
                    <a:lstStyle/>
                    <a:p>
                      <a:pPr marL="0" marR="0" lvl="0" indent="0" algn="ctr" rtl="0">
                        <a:lnSpc>
                          <a:spcPct val="203636"/>
                        </a:lnSpc>
                        <a:spcBef>
                          <a:spcPts val="0"/>
                        </a:spcBef>
                        <a:spcAft>
                          <a:spcPts val="0"/>
                        </a:spcAft>
                        <a:buNone/>
                      </a:pPr>
                      <a:r>
                        <a:rPr lang="en-US" sz="2200" dirty="0">
                          <a:solidFill>
                            <a:schemeClr val="tx1"/>
                          </a:solidFill>
                        </a:rPr>
                        <a:t>SVR</a:t>
                      </a:r>
                      <a:endParaRPr sz="2200" u="none" strike="noStrike" cap="none" dirty="0">
                        <a:solidFill>
                          <a:schemeClr val="tx1"/>
                        </a:solidFill>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140000"/>
                        </a:lnSpc>
                        <a:spcBef>
                          <a:spcPts val="0"/>
                        </a:spcBef>
                        <a:spcAft>
                          <a:spcPts val="0"/>
                        </a:spcAft>
                        <a:buNone/>
                      </a:pPr>
                      <a:r>
                        <a:rPr lang="en-US" sz="2200">
                          <a:solidFill>
                            <a:srgbClr val="2B4B82"/>
                          </a:solidFill>
                        </a:rPr>
                        <a:t>Support Vector Regression is a supervised learning algorithm that is used to predict discrete values. Support Vector Regression uses the same principle as the SVMs. The basic idea behind SVR is to find the best fit line. In SVR, the best fit line is the hyperplane that has the maximum number of points</a:t>
                      </a:r>
                      <a:endParaRPr sz="2200">
                        <a:solidFill>
                          <a:srgbClr val="2B4B82"/>
                        </a:solidFill>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4"/>
                  </a:ext>
                </a:extLst>
              </a:tr>
              <a:tr h="1428750">
                <a:tc>
                  <a:txBody>
                    <a:bodyPr/>
                    <a:lstStyle/>
                    <a:p>
                      <a:pPr marL="0" marR="0" lvl="0" indent="0" algn="ctr" rtl="0">
                        <a:lnSpc>
                          <a:spcPct val="203636"/>
                        </a:lnSpc>
                        <a:spcBef>
                          <a:spcPts val="0"/>
                        </a:spcBef>
                        <a:spcAft>
                          <a:spcPts val="0"/>
                        </a:spcAft>
                        <a:buNone/>
                      </a:pPr>
                      <a:r>
                        <a:rPr lang="en-US" sz="2200" dirty="0" err="1">
                          <a:solidFill>
                            <a:schemeClr val="tx1"/>
                          </a:solidFill>
                        </a:rPr>
                        <a:t>KNeighboursRegressor</a:t>
                      </a:r>
                      <a:endParaRPr sz="2200" dirty="0">
                        <a:solidFill>
                          <a:schemeClr val="tx1"/>
                        </a:solidFill>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lvl="0" indent="0" algn="l" rtl="0">
                        <a:lnSpc>
                          <a:spcPct val="115000"/>
                        </a:lnSpc>
                        <a:spcBef>
                          <a:spcPts val="0"/>
                        </a:spcBef>
                        <a:spcAft>
                          <a:spcPts val="1200"/>
                        </a:spcAft>
                        <a:buNone/>
                      </a:pPr>
                      <a:r>
                        <a:rPr lang="en-US" sz="2200" dirty="0">
                          <a:solidFill>
                            <a:srgbClr val="2B4B82"/>
                          </a:solidFill>
                        </a:rPr>
                        <a:t>Regression based on k-nearest </a:t>
                      </a:r>
                      <a:r>
                        <a:rPr lang="en-US" sz="2200" dirty="0" err="1">
                          <a:solidFill>
                            <a:srgbClr val="2B4B82"/>
                          </a:solidFill>
                        </a:rPr>
                        <a:t>neighbors.The</a:t>
                      </a:r>
                      <a:r>
                        <a:rPr lang="en-US" sz="2200" dirty="0">
                          <a:solidFill>
                            <a:srgbClr val="2B4B82"/>
                          </a:solidFill>
                        </a:rPr>
                        <a:t> target is predicted by local interpolation of the targets associated of the nearest neighbors in the training set.</a:t>
                      </a:r>
                      <a:endParaRPr sz="2200" dirty="0">
                        <a:solidFill>
                          <a:srgbClr val="2B4B82"/>
                        </a:solidFill>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5"/>
                  </a:ext>
                </a:extLst>
              </a:tr>
            </a:tbl>
          </a:graphicData>
        </a:graphic>
      </p:graphicFrame>
      <p:pic>
        <p:nvPicPr>
          <p:cNvPr id="8" name="Audio 7">
            <a:hlinkClick r:id="" action="ppaction://media"/>
            <a:extLst>
              <a:ext uri="{FF2B5EF4-FFF2-40B4-BE49-F238E27FC236}">
                <a16:creationId xmlns:a16="http://schemas.microsoft.com/office/drawing/2014/main" id="{6510E3CB-343D-1F51-2643-0FA25C6AF2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584738" y="958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854"/>
    </mc:Choice>
    <mc:Fallback xmlns="">
      <p:transition spd="slow" advTm="17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92"/>
        <p:cNvGrpSpPr/>
        <p:nvPr/>
      </p:nvGrpSpPr>
      <p:grpSpPr>
        <a:xfrm>
          <a:off x="0" y="0"/>
          <a:ext cx="0" cy="0"/>
          <a:chOff x="0" y="0"/>
          <a:chExt cx="0" cy="0"/>
        </a:xfrm>
      </p:grpSpPr>
      <p:grpSp>
        <p:nvGrpSpPr>
          <p:cNvPr id="93" name="Google Shape;93;p2"/>
          <p:cNvGrpSpPr/>
          <p:nvPr/>
        </p:nvGrpSpPr>
        <p:grpSpPr>
          <a:xfrm>
            <a:off x="1309758" y="1817226"/>
            <a:ext cx="6060518" cy="6652549"/>
            <a:chOff x="0" y="0"/>
            <a:chExt cx="8080691" cy="8870065"/>
          </a:xfrm>
        </p:grpSpPr>
        <p:pic>
          <p:nvPicPr>
            <p:cNvPr id="94" name="Google Shape;94;p2"/>
            <p:cNvPicPr preferRelativeResize="0"/>
            <p:nvPr/>
          </p:nvPicPr>
          <p:blipFill rotWithShape="1">
            <a:blip r:embed="rId5">
              <a:alphaModFix/>
            </a:blip>
            <a:srcRect/>
            <a:stretch/>
          </p:blipFill>
          <p:spPr>
            <a:xfrm>
              <a:off x="0" y="0"/>
              <a:ext cx="5166060" cy="6830128"/>
            </a:xfrm>
            <a:prstGeom prst="rect">
              <a:avLst/>
            </a:prstGeom>
            <a:noFill/>
            <a:ln>
              <a:noFill/>
            </a:ln>
          </p:spPr>
        </p:pic>
        <p:pic>
          <p:nvPicPr>
            <p:cNvPr id="95" name="Google Shape;95;p2"/>
            <p:cNvPicPr preferRelativeResize="0"/>
            <p:nvPr/>
          </p:nvPicPr>
          <p:blipFill rotWithShape="1">
            <a:blip r:embed="rId6">
              <a:alphaModFix/>
            </a:blip>
            <a:srcRect/>
            <a:stretch/>
          </p:blipFill>
          <p:spPr>
            <a:xfrm>
              <a:off x="1428290" y="1054304"/>
              <a:ext cx="5166060" cy="6830128"/>
            </a:xfrm>
            <a:prstGeom prst="rect">
              <a:avLst/>
            </a:prstGeom>
            <a:noFill/>
            <a:ln>
              <a:noFill/>
            </a:ln>
          </p:spPr>
        </p:pic>
        <p:pic>
          <p:nvPicPr>
            <p:cNvPr id="96" name="Google Shape;96;p2"/>
            <p:cNvPicPr preferRelativeResize="0"/>
            <p:nvPr/>
          </p:nvPicPr>
          <p:blipFill rotWithShape="1">
            <a:blip r:embed="rId7">
              <a:alphaModFix/>
            </a:blip>
            <a:srcRect/>
            <a:stretch/>
          </p:blipFill>
          <p:spPr>
            <a:xfrm>
              <a:off x="2914631" y="2039937"/>
              <a:ext cx="5166060" cy="6830128"/>
            </a:xfrm>
            <a:prstGeom prst="rect">
              <a:avLst/>
            </a:prstGeom>
            <a:noFill/>
            <a:ln>
              <a:noFill/>
            </a:ln>
          </p:spPr>
        </p:pic>
      </p:grpSp>
      <p:sp>
        <p:nvSpPr>
          <p:cNvPr id="97" name="Google Shape;97;p2"/>
          <p:cNvSpPr/>
          <p:nvPr/>
        </p:nvSpPr>
        <p:spPr>
          <a:xfrm>
            <a:off x="0" y="9427634"/>
            <a:ext cx="18287566" cy="859346"/>
          </a:xfrm>
          <a:custGeom>
            <a:avLst/>
            <a:gdLst/>
            <a:ahLst/>
            <a:cxnLst/>
            <a:rect l="l" t="t" r="r" b="b"/>
            <a:pathLst>
              <a:path w="13796730" h="648318" extrusionOk="0">
                <a:moveTo>
                  <a:pt x="0" y="0"/>
                </a:moveTo>
                <a:lnTo>
                  <a:pt x="13796730" y="0"/>
                </a:lnTo>
                <a:lnTo>
                  <a:pt x="13796730" y="648318"/>
                </a:lnTo>
                <a:lnTo>
                  <a:pt x="0" y="648318"/>
                </a:lnTo>
                <a:close/>
              </a:path>
            </a:pathLst>
          </a:custGeom>
          <a:solidFill>
            <a:srgbClr val="FEFEFE"/>
          </a:solidFill>
          <a:ln>
            <a:noFill/>
          </a:ln>
        </p:spPr>
      </p:sp>
      <p:sp>
        <p:nvSpPr>
          <p:cNvPr id="98" name="Google Shape;98;p2"/>
          <p:cNvSpPr txBox="1"/>
          <p:nvPr/>
        </p:nvSpPr>
        <p:spPr>
          <a:xfrm>
            <a:off x="7728050" y="894100"/>
            <a:ext cx="10707300" cy="411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8100">
                <a:solidFill>
                  <a:srgbClr val="F7B4A7"/>
                </a:solidFill>
              </a:rPr>
              <a:t>Practical Motivation</a:t>
            </a:r>
            <a:endParaRPr sz="8100">
              <a:solidFill>
                <a:srgbClr val="F7B4A7"/>
              </a:solidFill>
            </a:endParaRPr>
          </a:p>
          <a:p>
            <a:pPr marL="0" lvl="0" indent="0" algn="l" rtl="0">
              <a:lnSpc>
                <a:spcPct val="115000"/>
              </a:lnSpc>
              <a:spcBef>
                <a:spcPts val="0"/>
              </a:spcBef>
              <a:spcAft>
                <a:spcPts val="0"/>
              </a:spcAft>
              <a:buNone/>
            </a:pPr>
            <a:r>
              <a:rPr lang="en-US" sz="2900">
                <a:solidFill>
                  <a:srgbClr val="94DDDE"/>
                </a:solidFill>
              </a:rPr>
              <a:t>Improve user experience: Data science can help bike sharing companies to improve the user experience for riders. By analyzing user behavior, bike sharing companies can identify pain points in the user journey and make improvements to the service.</a:t>
            </a:r>
            <a:endParaRPr sz="8100">
              <a:solidFill>
                <a:srgbClr val="F7B4A7"/>
              </a:solidFill>
            </a:endParaRPr>
          </a:p>
        </p:txBody>
      </p:sp>
      <p:pic>
        <p:nvPicPr>
          <p:cNvPr id="99" name="Google Shape;99;p2"/>
          <p:cNvPicPr preferRelativeResize="0"/>
          <p:nvPr/>
        </p:nvPicPr>
        <p:blipFill rotWithShape="1">
          <a:blip r:embed="rId8">
            <a:alphaModFix/>
          </a:blip>
          <a:srcRect/>
          <a:stretch/>
        </p:blipFill>
        <p:spPr>
          <a:xfrm>
            <a:off x="10078690" y="410647"/>
            <a:ext cx="504043" cy="661632"/>
          </a:xfrm>
          <a:prstGeom prst="rect">
            <a:avLst/>
          </a:prstGeom>
          <a:noFill/>
          <a:ln>
            <a:noFill/>
          </a:ln>
        </p:spPr>
      </p:pic>
      <p:sp>
        <p:nvSpPr>
          <p:cNvPr id="100" name="Google Shape;100;p2"/>
          <p:cNvSpPr txBox="1"/>
          <p:nvPr/>
        </p:nvSpPr>
        <p:spPr>
          <a:xfrm>
            <a:off x="7728050" y="5160850"/>
            <a:ext cx="10707300" cy="257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8100">
                <a:solidFill>
                  <a:srgbClr val="F7B4A7"/>
                </a:solidFill>
              </a:rPr>
              <a:t>Questions </a:t>
            </a:r>
            <a:endParaRPr sz="8100">
              <a:solidFill>
                <a:srgbClr val="F7B4A7"/>
              </a:solidFill>
            </a:endParaRPr>
          </a:p>
          <a:p>
            <a:pPr marL="0" lvl="0" indent="0" algn="l" rtl="0">
              <a:lnSpc>
                <a:spcPct val="115000"/>
              </a:lnSpc>
              <a:spcBef>
                <a:spcPts val="0"/>
              </a:spcBef>
              <a:spcAft>
                <a:spcPts val="0"/>
              </a:spcAft>
              <a:buNone/>
            </a:pPr>
            <a:r>
              <a:rPr lang="en-US" sz="2900">
                <a:solidFill>
                  <a:srgbClr val="94DDDE"/>
                </a:solidFill>
              </a:rPr>
              <a:t>Are we able to forecast the use of a bikeshare system?</a:t>
            </a:r>
            <a:endParaRPr sz="2900">
              <a:solidFill>
                <a:srgbClr val="94DDDE"/>
              </a:solidFill>
            </a:endParaRPr>
          </a:p>
          <a:p>
            <a:pPr marL="0" lvl="0" indent="0" algn="l" rtl="0">
              <a:lnSpc>
                <a:spcPct val="115000"/>
              </a:lnSpc>
              <a:spcBef>
                <a:spcPts val="0"/>
              </a:spcBef>
              <a:spcAft>
                <a:spcPts val="0"/>
              </a:spcAft>
              <a:buNone/>
            </a:pPr>
            <a:r>
              <a:rPr lang="en-US" sz="2900">
                <a:solidFill>
                  <a:srgbClr val="94DDDE"/>
                </a:solidFill>
              </a:rPr>
              <a:t>Which model would fit our problem the best?</a:t>
            </a:r>
            <a:endParaRPr sz="2900">
              <a:solidFill>
                <a:srgbClr val="94DDDE"/>
              </a:solidFill>
            </a:endParaRPr>
          </a:p>
        </p:txBody>
      </p:sp>
      <p:pic>
        <p:nvPicPr>
          <p:cNvPr id="16" name="Audio 15">
            <a:hlinkClick r:id="" action="ppaction://media"/>
            <a:extLst>
              <a:ext uri="{FF2B5EF4-FFF2-40B4-BE49-F238E27FC236}">
                <a16:creationId xmlns:a16="http://schemas.microsoft.com/office/drawing/2014/main" id="{78471831-C5DE-686B-0357-2A0A042F3BB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3" t="-125896" r="-262703" b="-125896"/>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552"/>
    </mc:Choice>
    <mc:Fallback xmlns="">
      <p:transition spd="slow" advTm="16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Shape 266"/>
        <p:cNvGrpSpPr/>
        <p:nvPr/>
      </p:nvGrpSpPr>
      <p:grpSpPr>
        <a:xfrm>
          <a:off x="0" y="0"/>
          <a:ext cx="0" cy="0"/>
          <a:chOff x="0" y="0"/>
          <a:chExt cx="0" cy="0"/>
        </a:xfrm>
      </p:grpSpPr>
      <p:graphicFrame>
        <p:nvGraphicFramePr>
          <p:cNvPr id="267" name="Google Shape;267;p14"/>
          <p:cNvGraphicFramePr/>
          <p:nvPr/>
        </p:nvGraphicFramePr>
        <p:xfrm>
          <a:off x="1023938" y="2898045"/>
          <a:ext cx="16240125" cy="5622245"/>
        </p:xfrm>
        <a:graphic>
          <a:graphicData uri="http://schemas.openxmlformats.org/drawingml/2006/table">
            <a:tbl>
              <a:tblPr>
                <a:noFill/>
                <a:tableStyleId>{C8772EE9-F117-438C-8F0C-74C736E27164}</a:tableStyleId>
              </a:tblPr>
              <a:tblGrid>
                <a:gridCol w="3742400">
                  <a:extLst>
                    <a:ext uri="{9D8B030D-6E8A-4147-A177-3AD203B41FA5}">
                      <a16:colId xmlns:a16="http://schemas.microsoft.com/office/drawing/2014/main" val="20000"/>
                    </a:ext>
                  </a:extLst>
                </a:gridCol>
                <a:gridCol w="3063375">
                  <a:extLst>
                    <a:ext uri="{9D8B030D-6E8A-4147-A177-3AD203B41FA5}">
                      <a16:colId xmlns:a16="http://schemas.microsoft.com/office/drawing/2014/main" val="20001"/>
                    </a:ext>
                  </a:extLst>
                </a:gridCol>
                <a:gridCol w="3181650">
                  <a:extLst>
                    <a:ext uri="{9D8B030D-6E8A-4147-A177-3AD203B41FA5}">
                      <a16:colId xmlns:a16="http://schemas.microsoft.com/office/drawing/2014/main" val="20002"/>
                    </a:ext>
                  </a:extLst>
                </a:gridCol>
                <a:gridCol w="3248025">
                  <a:extLst>
                    <a:ext uri="{9D8B030D-6E8A-4147-A177-3AD203B41FA5}">
                      <a16:colId xmlns:a16="http://schemas.microsoft.com/office/drawing/2014/main" val="20003"/>
                    </a:ext>
                  </a:extLst>
                </a:gridCol>
                <a:gridCol w="3004675">
                  <a:extLst>
                    <a:ext uri="{9D8B030D-6E8A-4147-A177-3AD203B41FA5}">
                      <a16:colId xmlns:a16="http://schemas.microsoft.com/office/drawing/2014/main" val="20004"/>
                    </a:ext>
                  </a:extLst>
                </a:gridCol>
              </a:tblGrid>
              <a:tr h="1027475">
                <a:tc>
                  <a:txBody>
                    <a:bodyPr/>
                    <a:lstStyle/>
                    <a:p>
                      <a:pPr marL="0" marR="0" lvl="0" indent="0" algn="ctr" rtl="0">
                        <a:lnSpc>
                          <a:spcPct val="140000"/>
                        </a:lnSpc>
                        <a:spcBef>
                          <a:spcPts val="0"/>
                        </a:spcBef>
                        <a:spcAft>
                          <a:spcPts val="0"/>
                        </a:spcAft>
                        <a:buNone/>
                      </a:pPr>
                      <a:r>
                        <a:rPr lang="en-US" sz="3000">
                          <a:solidFill>
                            <a:srgbClr val="FEFEFE"/>
                          </a:solidFill>
                        </a:rPr>
                        <a:t>Model</a:t>
                      </a:r>
                      <a:endParaRPr sz="30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2B4B82"/>
                    </a:solidFill>
                  </a:tcPr>
                </a:tc>
                <a:tc>
                  <a:txBody>
                    <a:bodyPr/>
                    <a:lstStyle/>
                    <a:p>
                      <a:pPr marL="0" marR="0" lvl="0" indent="0" algn="ctr" rtl="0">
                        <a:lnSpc>
                          <a:spcPct val="140000"/>
                        </a:lnSpc>
                        <a:spcBef>
                          <a:spcPts val="0"/>
                        </a:spcBef>
                        <a:spcAft>
                          <a:spcPts val="0"/>
                        </a:spcAft>
                        <a:buNone/>
                      </a:pPr>
                      <a:r>
                        <a:rPr lang="en-US" sz="3000">
                          <a:solidFill>
                            <a:srgbClr val="FEFEFE"/>
                          </a:solidFill>
                        </a:rPr>
                        <a:t>RMSLE</a:t>
                      </a:r>
                      <a:endParaRPr sz="30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2B4B82"/>
                    </a:solidFill>
                  </a:tcPr>
                </a:tc>
                <a:tc>
                  <a:txBody>
                    <a:bodyPr/>
                    <a:lstStyle/>
                    <a:p>
                      <a:pPr marL="0" marR="0" lvl="0" indent="0" algn="ctr" rtl="0">
                        <a:lnSpc>
                          <a:spcPct val="140000"/>
                        </a:lnSpc>
                        <a:spcBef>
                          <a:spcPts val="0"/>
                        </a:spcBef>
                        <a:spcAft>
                          <a:spcPts val="0"/>
                        </a:spcAft>
                        <a:buNone/>
                      </a:pPr>
                      <a:r>
                        <a:rPr lang="en-US" sz="3000">
                          <a:solidFill>
                            <a:srgbClr val="FEFEFE"/>
                          </a:solidFill>
                        </a:rPr>
                        <a:t>MAE</a:t>
                      </a:r>
                      <a:endParaRPr sz="30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2B4B82"/>
                    </a:solidFill>
                  </a:tcPr>
                </a:tc>
                <a:tc>
                  <a:txBody>
                    <a:bodyPr/>
                    <a:lstStyle/>
                    <a:p>
                      <a:pPr marL="0" marR="0" lvl="0" indent="0" algn="ctr" rtl="0">
                        <a:lnSpc>
                          <a:spcPct val="140000"/>
                        </a:lnSpc>
                        <a:spcBef>
                          <a:spcPts val="0"/>
                        </a:spcBef>
                        <a:spcAft>
                          <a:spcPts val="0"/>
                        </a:spcAft>
                        <a:buNone/>
                      </a:pPr>
                      <a:r>
                        <a:rPr lang="en-US" sz="3000">
                          <a:solidFill>
                            <a:srgbClr val="FEFEFE"/>
                          </a:solidFill>
                        </a:rPr>
                        <a:t>RMSE</a:t>
                      </a:r>
                      <a:endParaRPr sz="30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2B4B82"/>
                    </a:solidFill>
                  </a:tcPr>
                </a:tc>
                <a:tc>
                  <a:txBody>
                    <a:bodyPr/>
                    <a:lstStyle/>
                    <a:p>
                      <a:pPr marL="0" marR="0" lvl="0" indent="0" algn="ctr" rtl="0">
                        <a:lnSpc>
                          <a:spcPct val="140000"/>
                        </a:lnSpc>
                        <a:spcBef>
                          <a:spcPts val="0"/>
                        </a:spcBef>
                        <a:spcAft>
                          <a:spcPts val="0"/>
                        </a:spcAft>
                        <a:buNone/>
                      </a:pPr>
                      <a:r>
                        <a:rPr lang="en-US" sz="3000">
                          <a:solidFill>
                            <a:srgbClr val="FEFEFE"/>
                          </a:solidFill>
                        </a:rPr>
                        <a:t>R^2</a:t>
                      </a:r>
                      <a:endParaRPr sz="3000">
                        <a:solidFill>
                          <a:srgbClr val="FEFEFE"/>
                        </a:solidFill>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2B4B82"/>
                    </a:solidFill>
                  </a:tcPr>
                </a:tc>
                <a:extLst>
                  <a:ext uri="{0D108BD9-81ED-4DB2-BD59-A6C34878D82A}">
                    <a16:rowId xmlns:a16="http://schemas.microsoft.com/office/drawing/2014/main" val="10000"/>
                  </a:ext>
                </a:extLst>
              </a:tr>
              <a:tr h="916850">
                <a:tc>
                  <a:txBody>
                    <a:bodyPr/>
                    <a:lstStyle/>
                    <a:p>
                      <a:pPr marL="0" marR="0" lvl="0" indent="0" algn="ctr" rtl="0">
                        <a:lnSpc>
                          <a:spcPct val="140000"/>
                        </a:lnSpc>
                        <a:spcBef>
                          <a:spcPts val="0"/>
                        </a:spcBef>
                        <a:spcAft>
                          <a:spcPts val="0"/>
                        </a:spcAft>
                        <a:buNone/>
                      </a:pPr>
                      <a:r>
                        <a:rPr lang="en-US" sz="2200">
                          <a:solidFill>
                            <a:srgbClr val="2B4B82"/>
                          </a:solidFill>
                        </a:rPr>
                        <a:t>RandomForestRegressor</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140000"/>
                        </a:lnSpc>
                        <a:spcBef>
                          <a:spcPts val="0"/>
                        </a:spcBef>
                        <a:spcAft>
                          <a:spcPts val="0"/>
                        </a:spcAft>
                        <a:buNone/>
                      </a:pPr>
                      <a:r>
                        <a:rPr lang="en-US" sz="2200">
                          <a:solidFill>
                            <a:srgbClr val="2B4B82"/>
                          </a:solidFill>
                        </a:rPr>
                        <a:t>0.2099</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140000"/>
                        </a:lnSpc>
                        <a:spcBef>
                          <a:spcPts val="0"/>
                        </a:spcBef>
                        <a:spcAft>
                          <a:spcPts val="0"/>
                        </a:spcAft>
                        <a:buNone/>
                      </a:pPr>
                      <a:r>
                        <a:rPr lang="en-US" sz="2200">
                          <a:solidFill>
                            <a:srgbClr val="2B4B82"/>
                          </a:solidFill>
                        </a:rPr>
                        <a:t>0.5825</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140000"/>
                        </a:lnSpc>
                        <a:spcBef>
                          <a:spcPts val="0"/>
                        </a:spcBef>
                        <a:spcAft>
                          <a:spcPts val="0"/>
                        </a:spcAft>
                        <a:buNone/>
                      </a:pPr>
                      <a:r>
                        <a:rPr lang="en-US" sz="2200">
                          <a:solidFill>
                            <a:srgbClr val="2B4B82"/>
                          </a:solidFill>
                        </a:rPr>
                        <a:t>0.7992</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140000"/>
                        </a:lnSpc>
                        <a:spcBef>
                          <a:spcPts val="0"/>
                        </a:spcBef>
                        <a:spcAft>
                          <a:spcPts val="0"/>
                        </a:spcAft>
                        <a:buNone/>
                      </a:pPr>
                      <a:r>
                        <a:rPr lang="en-US" sz="2200">
                          <a:solidFill>
                            <a:srgbClr val="2B4B82"/>
                          </a:solidFill>
                        </a:rPr>
                        <a:t>0.7051</a:t>
                      </a:r>
                      <a:endParaRPr sz="2200" u="none" strike="noStrike" cap="none">
                        <a:solidFill>
                          <a:srgbClr val="2B4B82"/>
                        </a:solidFill>
                        <a:latin typeface="Arial"/>
                        <a:ea typeface="Arial"/>
                        <a:cs typeface="Arial"/>
                        <a:sym typeface="Arial"/>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1"/>
                  </a:ext>
                </a:extLst>
              </a:tr>
              <a:tr h="916850">
                <a:tc>
                  <a:txBody>
                    <a:bodyPr/>
                    <a:lstStyle/>
                    <a:p>
                      <a:pPr marL="0" marR="0" lvl="0" indent="0" algn="ctr" rtl="0">
                        <a:lnSpc>
                          <a:spcPct val="203636"/>
                        </a:lnSpc>
                        <a:spcBef>
                          <a:spcPts val="0"/>
                        </a:spcBef>
                        <a:spcAft>
                          <a:spcPts val="0"/>
                        </a:spcAft>
                        <a:buNone/>
                      </a:pPr>
                      <a:r>
                        <a:rPr lang="en-US" sz="2200"/>
                        <a:t>AdaBoostRegressor</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200"/>
                        <a:t>0.2070</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200"/>
                        <a:t>0.6427</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200"/>
                        <a:t>0.8155</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200"/>
                        <a:t>0.6930</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2"/>
                  </a:ext>
                </a:extLst>
              </a:tr>
              <a:tr h="916850">
                <a:tc>
                  <a:txBody>
                    <a:bodyPr/>
                    <a:lstStyle/>
                    <a:p>
                      <a:pPr marL="0" marR="0" lvl="0" indent="0" algn="ctr" rtl="0">
                        <a:lnSpc>
                          <a:spcPct val="203636"/>
                        </a:lnSpc>
                        <a:spcBef>
                          <a:spcPts val="0"/>
                        </a:spcBef>
                        <a:spcAft>
                          <a:spcPts val="0"/>
                        </a:spcAft>
                        <a:buNone/>
                      </a:pPr>
                      <a:r>
                        <a:rPr lang="en-US" sz="2200"/>
                        <a:t>BaggingRegressor</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200"/>
                        <a:t>0.2125</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200"/>
                        <a:t>0.5907</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200"/>
                        <a:t>0.8072</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200"/>
                        <a:t>0.6992</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3"/>
                  </a:ext>
                </a:extLst>
              </a:tr>
              <a:tr h="916850">
                <a:tc>
                  <a:txBody>
                    <a:bodyPr/>
                    <a:lstStyle/>
                    <a:p>
                      <a:pPr marL="0" marR="0" lvl="0" indent="0" algn="ctr" rtl="0">
                        <a:lnSpc>
                          <a:spcPct val="203636"/>
                        </a:lnSpc>
                        <a:spcBef>
                          <a:spcPts val="0"/>
                        </a:spcBef>
                        <a:spcAft>
                          <a:spcPts val="0"/>
                        </a:spcAft>
                        <a:buNone/>
                      </a:pPr>
                      <a:r>
                        <a:rPr lang="en-US" sz="2200"/>
                        <a:t>SVR</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200"/>
                        <a:t>0.2519</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200"/>
                        <a:t>0.6898</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200"/>
                        <a:t>0.9325</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200"/>
                        <a:t>0.5985</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4"/>
                  </a:ext>
                </a:extLst>
              </a:tr>
              <a:tr h="916850">
                <a:tc>
                  <a:txBody>
                    <a:bodyPr/>
                    <a:lstStyle/>
                    <a:p>
                      <a:pPr marL="0" marR="0" lvl="0" indent="0" algn="ctr" rtl="0">
                        <a:lnSpc>
                          <a:spcPct val="203636"/>
                        </a:lnSpc>
                        <a:spcBef>
                          <a:spcPts val="0"/>
                        </a:spcBef>
                        <a:spcAft>
                          <a:spcPts val="0"/>
                        </a:spcAft>
                        <a:buNone/>
                      </a:pPr>
                      <a:r>
                        <a:rPr lang="en-US" sz="2200"/>
                        <a:t>KNeighboursRegressor</a:t>
                      </a:r>
                      <a:endParaRPr sz="22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200" dirty="0"/>
                        <a:t>0.2008</a:t>
                      </a:r>
                      <a:endParaRPr sz="2200" u="none" strike="noStrike" cap="none" dirty="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200"/>
                        <a:t>0.5618</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200"/>
                        <a:t>0.7632</a:t>
                      </a:r>
                      <a:endParaRPr sz="22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200" dirty="0"/>
                        <a:t>0.7311</a:t>
                      </a:r>
                      <a:endParaRPr sz="2200" u="none" strike="noStrike" cap="none" dirty="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5"/>
                  </a:ext>
                </a:extLst>
              </a:tr>
            </a:tbl>
          </a:graphicData>
        </a:graphic>
      </p:graphicFrame>
      <p:sp>
        <p:nvSpPr>
          <p:cNvPr id="268" name="Google Shape;268;p14"/>
          <p:cNvSpPr txBox="1"/>
          <p:nvPr/>
        </p:nvSpPr>
        <p:spPr>
          <a:xfrm>
            <a:off x="1056310" y="1469471"/>
            <a:ext cx="13622700" cy="984900"/>
          </a:xfrm>
          <a:prstGeom prst="rect">
            <a:avLst/>
          </a:prstGeom>
          <a:noFill/>
          <a:ln>
            <a:noFill/>
          </a:ln>
        </p:spPr>
        <p:txBody>
          <a:bodyPr spcFirstLastPara="1" wrap="square" lIns="0" tIns="0" rIns="0" bIns="0" anchor="t" anchorCtr="0">
            <a:spAutoFit/>
          </a:bodyPr>
          <a:lstStyle/>
          <a:p>
            <a:pPr marL="0" marR="0" lvl="0" indent="0" algn="l" rtl="0">
              <a:lnSpc>
                <a:spcPct val="105000"/>
              </a:lnSpc>
              <a:spcBef>
                <a:spcPts val="0"/>
              </a:spcBef>
              <a:spcAft>
                <a:spcPts val="0"/>
              </a:spcAft>
              <a:buNone/>
            </a:pPr>
            <a:r>
              <a:rPr lang="en-US" sz="6399" dirty="0">
                <a:solidFill>
                  <a:srgbClr val="2B4B82"/>
                </a:solidFill>
              </a:rPr>
              <a:t>Goodness of Fit of our Models</a:t>
            </a:r>
            <a:endParaRPr dirty="0"/>
          </a:p>
        </p:txBody>
      </p:sp>
      <p:pic>
        <p:nvPicPr>
          <p:cNvPr id="269" name="Google Shape;269;p14"/>
          <p:cNvPicPr preferRelativeResize="0"/>
          <p:nvPr/>
        </p:nvPicPr>
        <p:blipFill rotWithShape="1">
          <a:blip r:embed="rId5">
            <a:alphaModFix/>
          </a:blip>
          <a:srcRect/>
          <a:stretch/>
        </p:blipFill>
        <p:spPr>
          <a:xfrm>
            <a:off x="13591325" y="-127151"/>
            <a:ext cx="3361950" cy="3386600"/>
          </a:xfrm>
          <a:prstGeom prst="rect">
            <a:avLst/>
          </a:prstGeom>
          <a:noFill/>
          <a:ln>
            <a:noFill/>
          </a:ln>
        </p:spPr>
      </p:pic>
      <p:sp>
        <p:nvSpPr>
          <p:cNvPr id="270" name="Google Shape;270;p14"/>
          <p:cNvSpPr txBox="1"/>
          <p:nvPr/>
        </p:nvSpPr>
        <p:spPr>
          <a:xfrm>
            <a:off x="1522813" y="8648225"/>
            <a:ext cx="15242400" cy="1352100"/>
          </a:xfrm>
          <a:prstGeom prst="rect">
            <a:avLst/>
          </a:prstGeom>
          <a:noFill/>
          <a:ln>
            <a:noFill/>
          </a:ln>
        </p:spPr>
        <p:txBody>
          <a:bodyPr spcFirstLastPara="1" wrap="square" lIns="91425" tIns="91425" rIns="91425" bIns="91425" anchor="t" anchorCtr="0">
            <a:spAutoFit/>
          </a:bodyPr>
          <a:lstStyle/>
          <a:p>
            <a:pPr marL="457200" lvl="0" indent="-463550" algn="l" rtl="0">
              <a:lnSpc>
                <a:spcPct val="105000"/>
              </a:lnSpc>
              <a:spcBef>
                <a:spcPts val="0"/>
              </a:spcBef>
              <a:spcAft>
                <a:spcPts val="0"/>
              </a:spcAft>
              <a:buClr>
                <a:srgbClr val="2B4B82"/>
              </a:buClr>
              <a:buSzPts val="3700"/>
              <a:buChar char="-"/>
            </a:pPr>
            <a:r>
              <a:rPr lang="en-US" sz="3700">
                <a:solidFill>
                  <a:srgbClr val="2B4B82"/>
                </a:solidFill>
              </a:rPr>
              <a:t>KNeighboursRegressor lowest RMSLE</a:t>
            </a:r>
            <a:endParaRPr sz="3700">
              <a:solidFill>
                <a:srgbClr val="2B4B82"/>
              </a:solidFill>
            </a:endParaRPr>
          </a:p>
          <a:p>
            <a:pPr marL="457200" lvl="0" indent="-463550" algn="l" rtl="0">
              <a:lnSpc>
                <a:spcPct val="105000"/>
              </a:lnSpc>
              <a:spcBef>
                <a:spcPts val="0"/>
              </a:spcBef>
              <a:spcAft>
                <a:spcPts val="0"/>
              </a:spcAft>
              <a:buClr>
                <a:srgbClr val="2B4B82"/>
              </a:buClr>
              <a:buSzPts val="3700"/>
              <a:buChar char="-"/>
            </a:pPr>
            <a:r>
              <a:rPr lang="en-US" sz="3700">
                <a:solidFill>
                  <a:srgbClr val="2B4B82"/>
                </a:solidFill>
              </a:rPr>
              <a:t>Best performing model</a:t>
            </a:r>
            <a:endParaRPr sz="3700">
              <a:solidFill>
                <a:srgbClr val="2B4B82"/>
              </a:solidFill>
            </a:endParaRPr>
          </a:p>
        </p:txBody>
      </p:sp>
      <p:pic>
        <p:nvPicPr>
          <p:cNvPr id="9" name="Audio 8">
            <a:hlinkClick r:id="" action="ppaction://media"/>
            <a:extLst>
              <a:ext uri="{FF2B5EF4-FFF2-40B4-BE49-F238E27FC236}">
                <a16:creationId xmlns:a16="http://schemas.microsoft.com/office/drawing/2014/main" id="{A7DEABBD-668B-0EC2-0980-CBACE0EAA13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3" t="-125896" r="-262703" b="-125896"/>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355"/>
    </mc:Choice>
    <mc:Fallback xmlns="">
      <p:transition spd="slow" advTm="24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274"/>
        <p:cNvGrpSpPr/>
        <p:nvPr/>
      </p:nvGrpSpPr>
      <p:grpSpPr>
        <a:xfrm>
          <a:off x="0" y="0"/>
          <a:ext cx="0" cy="0"/>
          <a:chOff x="0" y="0"/>
          <a:chExt cx="0" cy="0"/>
        </a:xfrm>
      </p:grpSpPr>
      <p:sp>
        <p:nvSpPr>
          <p:cNvPr id="275" name="Google Shape;275;p8"/>
          <p:cNvSpPr txBox="1"/>
          <p:nvPr/>
        </p:nvSpPr>
        <p:spPr>
          <a:xfrm>
            <a:off x="3445493" y="274141"/>
            <a:ext cx="11397000" cy="984900"/>
          </a:xfrm>
          <a:prstGeom prst="rect">
            <a:avLst/>
          </a:prstGeom>
          <a:noFill/>
          <a:ln>
            <a:noFill/>
          </a:ln>
        </p:spPr>
        <p:txBody>
          <a:bodyPr spcFirstLastPara="1" wrap="square" lIns="0" tIns="0" rIns="0" bIns="0" anchor="t" anchorCtr="0">
            <a:spAutoFit/>
          </a:bodyPr>
          <a:lstStyle/>
          <a:p>
            <a:pPr marL="0" marR="0" lvl="0" indent="0" algn="l" rtl="0">
              <a:lnSpc>
                <a:spcPct val="105000"/>
              </a:lnSpc>
              <a:spcBef>
                <a:spcPts val="0"/>
              </a:spcBef>
              <a:spcAft>
                <a:spcPts val="0"/>
              </a:spcAft>
              <a:buNone/>
            </a:pPr>
            <a:r>
              <a:rPr lang="en-US" sz="6399" dirty="0">
                <a:solidFill>
                  <a:srgbClr val="F7B4A7"/>
                </a:solidFill>
              </a:rPr>
              <a:t>Hyperparameter Optimization</a:t>
            </a:r>
            <a:endParaRPr dirty="0"/>
          </a:p>
        </p:txBody>
      </p:sp>
      <p:pic>
        <p:nvPicPr>
          <p:cNvPr id="276" name="Google Shape;276;p8"/>
          <p:cNvPicPr preferRelativeResize="0"/>
          <p:nvPr/>
        </p:nvPicPr>
        <p:blipFill>
          <a:blip r:embed="rId5">
            <a:alphaModFix/>
          </a:blip>
          <a:stretch>
            <a:fillRect/>
          </a:stretch>
        </p:blipFill>
        <p:spPr>
          <a:xfrm>
            <a:off x="782655" y="1421571"/>
            <a:ext cx="16722699" cy="4342375"/>
          </a:xfrm>
          <a:prstGeom prst="rect">
            <a:avLst/>
          </a:prstGeom>
          <a:noFill/>
          <a:ln>
            <a:noFill/>
          </a:ln>
        </p:spPr>
      </p:pic>
      <p:sp>
        <p:nvSpPr>
          <p:cNvPr id="277" name="Google Shape;277;p8"/>
          <p:cNvSpPr txBox="1"/>
          <p:nvPr/>
        </p:nvSpPr>
        <p:spPr>
          <a:xfrm>
            <a:off x="249650" y="7223175"/>
            <a:ext cx="17424000" cy="2961600"/>
          </a:xfrm>
          <a:prstGeom prst="rect">
            <a:avLst/>
          </a:prstGeom>
          <a:noFill/>
          <a:ln>
            <a:noFill/>
          </a:ln>
        </p:spPr>
        <p:txBody>
          <a:bodyPr spcFirstLastPara="1" wrap="square" lIns="0" tIns="0" rIns="0" bIns="0" anchor="t" anchorCtr="0">
            <a:spAutoFit/>
          </a:bodyPr>
          <a:lstStyle/>
          <a:p>
            <a:pPr marL="457200" marR="0" lvl="0" indent="-463550" algn="l" rtl="0">
              <a:lnSpc>
                <a:spcPct val="105000"/>
              </a:lnSpc>
              <a:spcBef>
                <a:spcPts val="0"/>
              </a:spcBef>
              <a:spcAft>
                <a:spcPts val="0"/>
              </a:spcAft>
              <a:buClr>
                <a:srgbClr val="94DDDE"/>
              </a:buClr>
              <a:buSzPts val="3700"/>
              <a:buChar char="-"/>
            </a:pPr>
            <a:r>
              <a:rPr lang="en-US" sz="3700">
                <a:solidFill>
                  <a:srgbClr val="94DDDE"/>
                </a:solidFill>
              </a:rPr>
              <a:t>Code above uses grid search to find the optimal value of the hyperparameter n_neighbors</a:t>
            </a:r>
            <a:endParaRPr sz="3700">
              <a:solidFill>
                <a:srgbClr val="94DDDE"/>
              </a:solidFill>
            </a:endParaRPr>
          </a:p>
          <a:p>
            <a:pPr marL="457200" marR="0" lvl="0" indent="-463550" algn="l" rtl="0">
              <a:lnSpc>
                <a:spcPct val="105000"/>
              </a:lnSpc>
              <a:spcBef>
                <a:spcPts val="0"/>
              </a:spcBef>
              <a:spcAft>
                <a:spcPts val="0"/>
              </a:spcAft>
              <a:buClr>
                <a:srgbClr val="94DDDE"/>
              </a:buClr>
              <a:buSzPts val="3700"/>
              <a:buChar char="-"/>
            </a:pPr>
            <a:r>
              <a:rPr lang="en-US" sz="3700">
                <a:solidFill>
                  <a:srgbClr val="94DDDE"/>
                </a:solidFill>
              </a:rPr>
              <a:t>Output {'n_jobs': -1, 'n_neighbors': 15} indicates that the optimal hyperparameters for the KNN model, as determined by the grid search, are n_jobs=-1 and n_neighbors=15.</a:t>
            </a:r>
            <a:endParaRPr sz="3700">
              <a:solidFill>
                <a:srgbClr val="94DDDE"/>
              </a:solidFill>
            </a:endParaRPr>
          </a:p>
        </p:txBody>
      </p:sp>
      <p:pic>
        <p:nvPicPr>
          <p:cNvPr id="278" name="Google Shape;278;p8"/>
          <p:cNvPicPr preferRelativeResize="0"/>
          <p:nvPr/>
        </p:nvPicPr>
        <p:blipFill>
          <a:blip r:embed="rId6">
            <a:alphaModFix/>
          </a:blip>
          <a:stretch>
            <a:fillRect/>
          </a:stretch>
        </p:blipFill>
        <p:spPr>
          <a:xfrm>
            <a:off x="782650" y="5763952"/>
            <a:ext cx="4860415" cy="1423488"/>
          </a:xfrm>
          <a:prstGeom prst="rect">
            <a:avLst/>
          </a:prstGeom>
          <a:noFill/>
          <a:ln>
            <a:noFill/>
          </a:ln>
        </p:spPr>
      </p:pic>
      <p:pic>
        <p:nvPicPr>
          <p:cNvPr id="14" name="Audio 13">
            <a:hlinkClick r:id="" action="ppaction://media"/>
            <a:extLst>
              <a:ext uri="{FF2B5EF4-FFF2-40B4-BE49-F238E27FC236}">
                <a16:creationId xmlns:a16="http://schemas.microsoft.com/office/drawing/2014/main" id="{491CC982-882D-9DE7-503B-B414D9ED93F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3" t="-125896" r="-262703" b="-125896"/>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960"/>
    </mc:Choice>
    <mc:Fallback xmlns="">
      <p:transition spd="slow" advTm="58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282"/>
        <p:cNvGrpSpPr/>
        <p:nvPr/>
      </p:nvGrpSpPr>
      <p:grpSpPr>
        <a:xfrm>
          <a:off x="0" y="0"/>
          <a:ext cx="0" cy="0"/>
          <a:chOff x="0" y="0"/>
          <a:chExt cx="0" cy="0"/>
        </a:xfrm>
      </p:grpSpPr>
      <p:pic>
        <p:nvPicPr>
          <p:cNvPr id="283" name="Google Shape;283;g22d1cf17c5a_0_47"/>
          <p:cNvPicPr preferRelativeResize="0"/>
          <p:nvPr/>
        </p:nvPicPr>
        <p:blipFill>
          <a:blip r:embed="rId5">
            <a:alphaModFix/>
          </a:blip>
          <a:stretch>
            <a:fillRect/>
          </a:stretch>
        </p:blipFill>
        <p:spPr>
          <a:xfrm>
            <a:off x="395300" y="223850"/>
            <a:ext cx="8441213" cy="6410325"/>
          </a:xfrm>
          <a:prstGeom prst="rect">
            <a:avLst/>
          </a:prstGeom>
          <a:noFill/>
          <a:ln>
            <a:noFill/>
          </a:ln>
        </p:spPr>
      </p:pic>
      <p:pic>
        <p:nvPicPr>
          <p:cNvPr id="284" name="Google Shape;284;g22d1cf17c5a_0_47"/>
          <p:cNvPicPr preferRelativeResize="0"/>
          <p:nvPr/>
        </p:nvPicPr>
        <p:blipFill>
          <a:blip r:embed="rId6">
            <a:alphaModFix/>
          </a:blip>
          <a:stretch>
            <a:fillRect/>
          </a:stretch>
        </p:blipFill>
        <p:spPr>
          <a:xfrm>
            <a:off x="9363125" y="223838"/>
            <a:ext cx="8543925" cy="6410325"/>
          </a:xfrm>
          <a:prstGeom prst="rect">
            <a:avLst/>
          </a:prstGeom>
          <a:noFill/>
          <a:ln>
            <a:noFill/>
          </a:ln>
        </p:spPr>
      </p:pic>
      <p:sp>
        <p:nvSpPr>
          <p:cNvPr id="285" name="Google Shape;285;g22d1cf17c5a_0_47"/>
          <p:cNvSpPr txBox="1"/>
          <p:nvPr/>
        </p:nvSpPr>
        <p:spPr>
          <a:xfrm>
            <a:off x="249650" y="6994575"/>
            <a:ext cx="17424000" cy="2961600"/>
          </a:xfrm>
          <a:prstGeom prst="rect">
            <a:avLst/>
          </a:prstGeom>
          <a:noFill/>
          <a:ln>
            <a:noFill/>
          </a:ln>
        </p:spPr>
        <p:txBody>
          <a:bodyPr spcFirstLastPara="1" wrap="square" lIns="0" tIns="0" rIns="0" bIns="0" anchor="t" anchorCtr="0">
            <a:spAutoFit/>
          </a:bodyPr>
          <a:lstStyle/>
          <a:p>
            <a:pPr marL="457200" marR="0" lvl="0" indent="-463550" algn="l" rtl="0">
              <a:lnSpc>
                <a:spcPct val="105000"/>
              </a:lnSpc>
              <a:spcBef>
                <a:spcPts val="0"/>
              </a:spcBef>
              <a:spcAft>
                <a:spcPts val="0"/>
              </a:spcAft>
              <a:buClr>
                <a:srgbClr val="94DDDE"/>
              </a:buClr>
              <a:buSzPts val="3700"/>
              <a:buChar char="-"/>
            </a:pPr>
            <a:r>
              <a:rPr lang="en-US" sz="3700" dirty="0">
                <a:solidFill>
                  <a:srgbClr val="94DDDE"/>
                </a:solidFill>
              </a:rPr>
              <a:t>Dataset may be too large for scatter plot</a:t>
            </a:r>
            <a:endParaRPr sz="3700" dirty="0">
              <a:solidFill>
                <a:srgbClr val="94DDDE"/>
              </a:solidFill>
            </a:endParaRPr>
          </a:p>
          <a:p>
            <a:pPr marL="457200" marR="0" lvl="0" indent="-463550" algn="l" rtl="0">
              <a:lnSpc>
                <a:spcPct val="105000"/>
              </a:lnSpc>
              <a:spcBef>
                <a:spcPts val="0"/>
              </a:spcBef>
              <a:spcAft>
                <a:spcPts val="0"/>
              </a:spcAft>
              <a:buClr>
                <a:srgbClr val="94DDDE"/>
              </a:buClr>
              <a:buSzPts val="3700"/>
              <a:buChar char="-"/>
            </a:pPr>
            <a:r>
              <a:rPr lang="en-US" sz="3700" dirty="0">
                <a:solidFill>
                  <a:srgbClr val="94DDDE"/>
                </a:solidFill>
              </a:rPr>
              <a:t>Helps to visualize the distribution of errors and identify any patterns or biases in the predictions.</a:t>
            </a:r>
            <a:endParaRPr sz="3700" dirty="0">
              <a:solidFill>
                <a:srgbClr val="94DDDE"/>
              </a:solidFill>
            </a:endParaRPr>
          </a:p>
          <a:p>
            <a:pPr marL="457200" marR="0" lvl="0" indent="-463550" algn="l" rtl="0">
              <a:lnSpc>
                <a:spcPct val="105000"/>
              </a:lnSpc>
              <a:spcBef>
                <a:spcPts val="0"/>
              </a:spcBef>
              <a:spcAft>
                <a:spcPts val="0"/>
              </a:spcAft>
              <a:buClr>
                <a:srgbClr val="94DDDE"/>
              </a:buClr>
              <a:buSzPts val="3700"/>
              <a:buChar char="-"/>
            </a:pPr>
            <a:r>
              <a:rPr lang="en-US" sz="3700" dirty="0">
                <a:solidFill>
                  <a:srgbClr val="94DDDE"/>
                </a:solidFill>
              </a:rPr>
              <a:t>Model is able to keep a high frequency of predictions with low error, as evidenced by the high concentration of errors near zero in the middle of the histogram.</a:t>
            </a:r>
            <a:endParaRPr sz="3700" dirty="0">
              <a:solidFill>
                <a:srgbClr val="94DDDE"/>
              </a:solidFill>
            </a:endParaRPr>
          </a:p>
        </p:txBody>
      </p:sp>
      <p:pic>
        <p:nvPicPr>
          <p:cNvPr id="8" name="Audio 7">
            <a:hlinkClick r:id="" action="ppaction://media"/>
            <a:extLst>
              <a:ext uri="{FF2B5EF4-FFF2-40B4-BE49-F238E27FC236}">
                <a16:creationId xmlns:a16="http://schemas.microsoft.com/office/drawing/2014/main" id="{4BE7C694-1C00-24AF-51FB-795369F6C8B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3" t="-125896" r="-262703" b="-125896"/>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218"/>
    </mc:Choice>
    <mc:Fallback xmlns="">
      <p:transition spd="slow" advTm="38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282"/>
        <p:cNvGrpSpPr/>
        <p:nvPr/>
      </p:nvGrpSpPr>
      <p:grpSpPr>
        <a:xfrm>
          <a:off x="0" y="0"/>
          <a:ext cx="0" cy="0"/>
          <a:chOff x="0" y="0"/>
          <a:chExt cx="0" cy="0"/>
        </a:xfrm>
      </p:grpSpPr>
      <p:pic>
        <p:nvPicPr>
          <p:cNvPr id="19" name="Audio 18">
            <a:hlinkClick r:id="" action="ppaction://media"/>
            <a:extLst>
              <a:ext uri="{FF2B5EF4-FFF2-40B4-BE49-F238E27FC236}">
                <a16:creationId xmlns:a16="http://schemas.microsoft.com/office/drawing/2014/main" id="{C205530D-E211-6FF3-5FAC-14A06E65090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3" t="-125896" r="-262703" b="-125896"/>
          <a:stretch>
            <a:fillRect/>
          </a:stretch>
        </p:blipFill>
        <p:spPr>
          <a:xfrm>
            <a:off x="14478000" y="8143875"/>
            <a:ext cx="3048000" cy="1714500"/>
          </a:xfrm>
          <a:prstGeom prst="rect">
            <a:avLst/>
          </a:prstGeom>
        </p:spPr>
      </p:pic>
      <p:sp>
        <p:nvSpPr>
          <p:cNvPr id="2" name="Google Shape;268;p14">
            <a:extLst>
              <a:ext uri="{FF2B5EF4-FFF2-40B4-BE49-F238E27FC236}">
                <a16:creationId xmlns:a16="http://schemas.microsoft.com/office/drawing/2014/main" id="{5E1B45B5-8BCA-DEED-B37C-857E439D5F50}"/>
              </a:ext>
            </a:extLst>
          </p:cNvPr>
          <p:cNvSpPr txBox="1"/>
          <p:nvPr/>
        </p:nvSpPr>
        <p:spPr>
          <a:xfrm>
            <a:off x="2332650" y="894284"/>
            <a:ext cx="13622700" cy="103400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0" indent="0">
              <a:lnSpc>
                <a:spcPct val="105000"/>
              </a:lnSpc>
              <a:buNone/>
              <a:defRPr sz="6399">
                <a:solidFill>
                  <a:srgbClr val="2B4B82"/>
                </a:solidFill>
              </a:defRPr>
            </a:lvl1pPr>
          </a:lstStyle>
          <a:p>
            <a:pPr algn="ctr"/>
            <a:r>
              <a:rPr lang="en-US" dirty="0">
                <a:solidFill>
                  <a:srgbClr val="F7B4A7"/>
                </a:solidFill>
              </a:rPr>
              <a:t>Overall</a:t>
            </a:r>
            <a:endParaRPr dirty="0">
              <a:solidFill>
                <a:srgbClr val="F7B4A7"/>
              </a:solidFill>
            </a:endParaRPr>
          </a:p>
        </p:txBody>
      </p:sp>
      <p:sp>
        <p:nvSpPr>
          <p:cNvPr id="3" name="Google Shape;285;g22d1cf17c5a_0_47">
            <a:extLst>
              <a:ext uri="{FF2B5EF4-FFF2-40B4-BE49-F238E27FC236}">
                <a16:creationId xmlns:a16="http://schemas.microsoft.com/office/drawing/2014/main" id="{69D844CF-7E6D-4131-3303-D63657B77A02}"/>
              </a:ext>
            </a:extLst>
          </p:cNvPr>
          <p:cNvSpPr txBox="1"/>
          <p:nvPr/>
        </p:nvSpPr>
        <p:spPr>
          <a:xfrm>
            <a:off x="1504334" y="3307479"/>
            <a:ext cx="14689395" cy="2391424"/>
          </a:xfrm>
          <a:prstGeom prst="rect">
            <a:avLst/>
          </a:prstGeom>
          <a:noFill/>
          <a:ln>
            <a:noFill/>
          </a:ln>
        </p:spPr>
        <p:txBody>
          <a:bodyPr spcFirstLastPara="1" wrap="square" lIns="0" tIns="0" rIns="0" bIns="0" anchor="t" anchorCtr="0">
            <a:spAutoFit/>
          </a:bodyPr>
          <a:lstStyle/>
          <a:p>
            <a:pPr marL="457200" marR="0" lvl="0" indent="-463550" algn="l" rtl="0">
              <a:lnSpc>
                <a:spcPct val="105000"/>
              </a:lnSpc>
              <a:spcBef>
                <a:spcPts val="0"/>
              </a:spcBef>
              <a:spcAft>
                <a:spcPts val="0"/>
              </a:spcAft>
              <a:buClr>
                <a:srgbClr val="94DDDE"/>
              </a:buClr>
              <a:buSzPts val="3700"/>
              <a:buChar char="-"/>
            </a:pPr>
            <a:r>
              <a:rPr lang="en-US" sz="3700" dirty="0">
                <a:solidFill>
                  <a:srgbClr val="94DDDE"/>
                </a:solidFill>
              </a:rPr>
              <a:t>Usage of </a:t>
            </a:r>
            <a:r>
              <a:rPr lang="en-US" sz="3700" dirty="0" err="1">
                <a:solidFill>
                  <a:srgbClr val="94DDDE"/>
                </a:solidFill>
              </a:rPr>
              <a:t>Kneighbours</a:t>
            </a:r>
            <a:r>
              <a:rPr lang="en-US" sz="3700" dirty="0">
                <a:solidFill>
                  <a:srgbClr val="94DDDE"/>
                </a:solidFill>
              </a:rPr>
              <a:t> is the most accurate model for companies</a:t>
            </a:r>
          </a:p>
          <a:p>
            <a:pPr marL="457200" marR="0" lvl="0" indent="-463550" algn="l" rtl="0">
              <a:lnSpc>
                <a:spcPct val="105000"/>
              </a:lnSpc>
              <a:spcBef>
                <a:spcPts val="0"/>
              </a:spcBef>
              <a:spcAft>
                <a:spcPts val="0"/>
              </a:spcAft>
              <a:buClr>
                <a:srgbClr val="94DDDE"/>
              </a:buClr>
              <a:buSzPts val="3700"/>
              <a:buChar char="-"/>
            </a:pPr>
            <a:r>
              <a:rPr lang="en-US" sz="3700" dirty="0">
                <a:solidFill>
                  <a:srgbClr val="94DDDE"/>
                </a:solidFill>
              </a:rPr>
              <a:t>Demand mainly depends on variables like temperature, season, month and hour.</a:t>
            </a:r>
          </a:p>
          <a:p>
            <a:pPr marL="457200" marR="0" lvl="0" indent="-463550" algn="l" rtl="0">
              <a:lnSpc>
                <a:spcPct val="105000"/>
              </a:lnSpc>
              <a:spcBef>
                <a:spcPts val="0"/>
              </a:spcBef>
              <a:spcAft>
                <a:spcPts val="0"/>
              </a:spcAft>
              <a:buClr>
                <a:srgbClr val="94DDDE"/>
              </a:buClr>
              <a:buSzPts val="3700"/>
              <a:buChar char="-"/>
            </a:pPr>
            <a:endParaRPr sz="3700" dirty="0">
              <a:solidFill>
                <a:srgbClr val="94DDDE"/>
              </a:solidFill>
            </a:endParaRPr>
          </a:p>
        </p:txBody>
      </p:sp>
    </p:spTree>
    <p:extLst>
      <p:ext uri="{BB962C8B-B14F-4D97-AF65-F5344CB8AC3E}">
        <p14:creationId xmlns:p14="http://schemas.microsoft.com/office/powerpoint/2010/main" val="750730043"/>
      </p:ext>
    </p:extLst>
  </p:cSld>
  <p:clrMapOvr>
    <a:masterClrMapping/>
  </p:clrMapOvr>
  <mc:AlternateContent xmlns:mc="http://schemas.openxmlformats.org/markup-compatibility/2006">
    <mc:Choice xmlns:p14="http://schemas.microsoft.com/office/powerpoint/2010/main" Requires="p14">
      <p:transition spd="slow" p14:dur="2000" advTm="42649"/>
    </mc:Choice>
    <mc:Fallback>
      <p:transition spd="slow" advTm="42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Shape 289"/>
        <p:cNvGrpSpPr/>
        <p:nvPr/>
      </p:nvGrpSpPr>
      <p:grpSpPr>
        <a:xfrm>
          <a:off x="0" y="0"/>
          <a:ext cx="0" cy="0"/>
          <a:chOff x="0" y="0"/>
          <a:chExt cx="0" cy="0"/>
        </a:xfrm>
      </p:grpSpPr>
      <p:pic>
        <p:nvPicPr>
          <p:cNvPr id="290" name="Google Shape;290;p9"/>
          <p:cNvPicPr preferRelativeResize="0"/>
          <p:nvPr/>
        </p:nvPicPr>
        <p:blipFill rotWithShape="1">
          <a:blip r:embed="rId5">
            <a:alphaModFix/>
          </a:blip>
          <a:srcRect/>
          <a:stretch/>
        </p:blipFill>
        <p:spPr>
          <a:xfrm>
            <a:off x="12443088" y="-1095217"/>
            <a:ext cx="6414740" cy="6631780"/>
          </a:xfrm>
          <a:prstGeom prst="rect">
            <a:avLst/>
          </a:prstGeom>
          <a:noFill/>
          <a:ln>
            <a:noFill/>
          </a:ln>
        </p:spPr>
      </p:pic>
      <p:sp>
        <p:nvSpPr>
          <p:cNvPr id="291" name="Google Shape;291;p9"/>
          <p:cNvSpPr txBox="1"/>
          <p:nvPr/>
        </p:nvSpPr>
        <p:spPr>
          <a:xfrm>
            <a:off x="602125" y="3663975"/>
            <a:ext cx="12842100" cy="32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50">
                <a:solidFill>
                  <a:srgbClr val="2B4B82"/>
                </a:solidFill>
              </a:rPr>
              <a:t>Thank You</a:t>
            </a:r>
            <a:endParaRPr sz="20050"/>
          </a:p>
        </p:txBody>
      </p:sp>
      <p:pic>
        <p:nvPicPr>
          <p:cNvPr id="10" name="Audio 9">
            <a:hlinkClick r:id="" action="ppaction://media"/>
            <a:extLst>
              <a:ext uri="{FF2B5EF4-FFF2-40B4-BE49-F238E27FC236}">
                <a16:creationId xmlns:a16="http://schemas.microsoft.com/office/drawing/2014/main" id="{A3F98D67-F14A-E98F-40AB-75E1AB27DDD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3" t="-125896" r="-262703" b="-125896"/>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32"/>
    </mc:Choice>
    <mc:Fallback>
      <p:transition spd="slow" advTm="2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104"/>
        <p:cNvGrpSpPr/>
        <p:nvPr/>
      </p:nvGrpSpPr>
      <p:grpSpPr>
        <a:xfrm>
          <a:off x="0" y="0"/>
          <a:ext cx="0" cy="0"/>
          <a:chOff x="0" y="0"/>
          <a:chExt cx="0" cy="0"/>
        </a:xfrm>
      </p:grpSpPr>
      <p:cxnSp>
        <p:nvCxnSpPr>
          <p:cNvPr id="105" name="Google Shape;105;p5"/>
          <p:cNvCxnSpPr/>
          <p:nvPr/>
        </p:nvCxnSpPr>
        <p:spPr>
          <a:xfrm>
            <a:off x="2804010" y="3798744"/>
            <a:ext cx="2530900" cy="0"/>
          </a:xfrm>
          <a:prstGeom prst="straightConnector1">
            <a:avLst/>
          </a:prstGeom>
          <a:noFill/>
          <a:ln w="28575" cap="flat" cmpd="sng">
            <a:solidFill>
              <a:srgbClr val="31356E"/>
            </a:solidFill>
            <a:prstDash val="solid"/>
            <a:round/>
            <a:headEnd type="none" w="sm" len="sm"/>
            <a:tailEnd type="none" w="sm" len="sm"/>
          </a:ln>
        </p:spPr>
      </p:cxnSp>
      <p:cxnSp>
        <p:nvCxnSpPr>
          <p:cNvPr id="106" name="Google Shape;106;p5"/>
          <p:cNvCxnSpPr/>
          <p:nvPr/>
        </p:nvCxnSpPr>
        <p:spPr>
          <a:xfrm>
            <a:off x="6235623" y="3798744"/>
            <a:ext cx="2362771" cy="0"/>
          </a:xfrm>
          <a:prstGeom prst="straightConnector1">
            <a:avLst/>
          </a:prstGeom>
          <a:noFill/>
          <a:ln w="28575" cap="flat" cmpd="sng">
            <a:solidFill>
              <a:srgbClr val="31356E"/>
            </a:solidFill>
            <a:prstDash val="solid"/>
            <a:round/>
            <a:headEnd type="none" w="sm" len="sm"/>
            <a:tailEnd type="none" w="sm" len="sm"/>
          </a:ln>
        </p:spPr>
      </p:cxnSp>
      <p:cxnSp>
        <p:nvCxnSpPr>
          <p:cNvPr id="107" name="Google Shape;107;p5"/>
          <p:cNvCxnSpPr/>
          <p:nvPr/>
        </p:nvCxnSpPr>
        <p:spPr>
          <a:xfrm>
            <a:off x="9499106" y="3798744"/>
            <a:ext cx="2657273" cy="0"/>
          </a:xfrm>
          <a:prstGeom prst="straightConnector1">
            <a:avLst/>
          </a:prstGeom>
          <a:noFill/>
          <a:ln w="28575" cap="flat" cmpd="sng">
            <a:solidFill>
              <a:srgbClr val="31356E"/>
            </a:solidFill>
            <a:prstDash val="solid"/>
            <a:round/>
            <a:headEnd type="none" w="sm" len="sm"/>
            <a:tailEnd type="none" w="sm" len="sm"/>
          </a:ln>
        </p:spPr>
      </p:cxnSp>
      <p:cxnSp>
        <p:nvCxnSpPr>
          <p:cNvPr id="108" name="Google Shape;108;p5"/>
          <p:cNvCxnSpPr/>
          <p:nvPr/>
        </p:nvCxnSpPr>
        <p:spPr>
          <a:xfrm>
            <a:off x="13057092" y="3798744"/>
            <a:ext cx="2426898" cy="0"/>
          </a:xfrm>
          <a:prstGeom prst="straightConnector1">
            <a:avLst/>
          </a:prstGeom>
          <a:noFill/>
          <a:ln w="28575" cap="flat" cmpd="sng">
            <a:solidFill>
              <a:srgbClr val="31356E"/>
            </a:solidFill>
            <a:prstDash val="solid"/>
            <a:round/>
            <a:headEnd type="none" w="sm" len="sm"/>
            <a:tailEnd type="none" w="sm" len="sm"/>
          </a:ln>
        </p:spPr>
      </p:cxnSp>
      <p:grpSp>
        <p:nvGrpSpPr>
          <p:cNvPr id="109" name="Google Shape;109;p5"/>
          <p:cNvGrpSpPr/>
          <p:nvPr/>
        </p:nvGrpSpPr>
        <p:grpSpPr>
          <a:xfrm>
            <a:off x="1903298" y="3287910"/>
            <a:ext cx="900712" cy="969616"/>
            <a:chOff x="0" y="-76200"/>
            <a:chExt cx="825825" cy="889000"/>
          </a:xfrm>
        </p:grpSpPr>
        <p:sp>
          <p:nvSpPr>
            <p:cNvPr id="110" name="Google Shape;110;p5"/>
            <p:cNvSpPr/>
            <p:nvPr/>
          </p:nvSpPr>
          <p:spPr>
            <a:xfrm>
              <a:off x="0" y="0"/>
              <a:ext cx="825825" cy="810524"/>
            </a:xfrm>
            <a:custGeom>
              <a:avLst/>
              <a:gdLst/>
              <a:ahLst/>
              <a:cxnLst/>
              <a:rect l="l" t="t" r="r" b="b"/>
              <a:pathLst>
                <a:path w="825825" h="810524" extrusionOk="0">
                  <a:moveTo>
                    <a:pt x="0" y="0"/>
                  </a:moveTo>
                  <a:lnTo>
                    <a:pt x="825825" y="0"/>
                  </a:lnTo>
                  <a:lnTo>
                    <a:pt x="825825" y="810524"/>
                  </a:lnTo>
                  <a:lnTo>
                    <a:pt x="0" y="810524"/>
                  </a:lnTo>
                  <a:close/>
                </a:path>
              </a:pathLst>
            </a:custGeom>
            <a:solidFill>
              <a:srgbClr val="94DDDE"/>
            </a:solidFill>
            <a:ln>
              <a:noFill/>
            </a:ln>
          </p:spPr>
        </p:sp>
        <p:sp>
          <p:nvSpPr>
            <p:cNvPr id="111" name="Google Shape;111;p5"/>
            <p:cNvSpPr txBox="1"/>
            <p:nvPr/>
          </p:nvSpPr>
          <p:spPr>
            <a:xfrm>
              <a:off x="0" y="-76200"/>
              <a:ext cx="812800" cy="889000"/>
            </a:xfrm>
            <a:prstGeom prst="rect">
              <a:avLst/>
            </a:prstGeom>
            <a:noFill/>
            <a:ln>
              <a:noFill/>
            </a:ln>
          </p:spPr>
          <p:txBody>
            <a:bodyPr spcFirstLastPara="1" wrap="square" lIns="0" tIns="0" rIns="0" bIns="0" anchor="ctr" anchorCtr="0">
              <a:noAutofit/>
            </a:bodyPr>
            <a:lstStyle/>
            <a:p>
              <a:pPr marL="0" marR="0" lvl="0" indent="0" algn="ctr" rtl="0">
                <a:lnSpc>
                  <a:spcPct val="140000"/>
                </a:lnSpc>
                <a:spcBef>
                  <a:spcPts val="0"/>
                </a:spcBef>
                <a:spcAft>
                  <a:spcPts val="0"/>
                </a:spcAft>
                <a:buNone/>
              </a:pPr>
              <a:r>
                <a:rPr lang="en-US" sz="4400" b="0" i="0" u="none" strike="noStrike" cap="none">
                  <a:solidFill>
                    <a:srgbClr val="2B4B82"/>
                  </a:solidFill>
                  <a:latin typeface="Arial"/>
                  <a:ea typeface="Arial"/>
                  <a:cs typeface="Arial"/>
                  <a:sym typeface="Arial"/>
                </a:rPr>
                <a:t>1</a:t>
              </a:r>
              <a:endParaRPr/>
            </a:p>
          </p:txBody>
        </p:sp>
      </p:grpSp>
      <p:grpSp>
        <p:nvGrpSpPr>
          <p:cNvPr id="112" name="Google Shape;112;p5"/>
          <p:cNvGrpSpPr/>
          <p:nvPr/>
        </p:nvGrpSpPr>
        <p:grpSpPr>
          <a:xfrm>
            <a:off x="5298471" y="3287910"/>
            <a:ext cx="900712" cy="969616"/>
            <a:chOff x="0" y="-76200"/>
            <a:chExt cx="825825" cy="889000"/>
          </a:xfrm>
        </p:grpSpPr>
        <p:sp>
          <p:nvSpPr>
            <p:cNvPr id="113" name="Google Shape;113;p5"/>
            <p:cNvSpPr/>
            <p:nvPr/>
          </p:nvSpPr>
          <p:spPr>
            <a:xfrm>
              <a:off x="0" y="0"/>
              <a:ext cx="825825" cy="810524"/>
            </a:xfrm>
            <a:custGeom>
              <a:avLst/>
              <a:gdLst/>
              <a:ahLst/>
              <a:cxnLst/>
              <a:rect l="l" t="t" r="r" b="b"/>
              <a:pathLst>
                <a:path w="825825" h="810524" extrusionOk="0">
                  <a:moveTo>
                    <a:pt x="0" y="0"/>
                  </a:moveTo>
                  <a:lnTo>
                    <a:pt x="825825" y="0"/>
                  </a:lnTo>
                  <a:lnTo>
                    <a:pt x="825825" y="810524"/>
                  </a:lnTo>
                  <a:lnTo>
                    <a:pt x="0" y="810524"/>
                  </a:lnTo>
                  <a:close/>
                </a:path>
              </a:pathLst>
            </a:custGeom>
            <a:solidFill>
              <a:srgbClr val="94DDDE"/>
            </a:solidFill>
            <a:ln>
              <a:noFill/>
            </a:ln>
          </p:spPr>
        </p:sp>
        <p:sp>
          <p:nvSpPr>
            <p:cNvPr id="114" name="Google Shape;114;p5"/>
            <p:cNvSpPr txBox="1"/>
            <p:nvPr/>
          </p:nvSpPr>
          <p:spPr>
            <a:xfrm>
              <a:off x="0" y="-76200"/>
              <a:ext cx="812800" cy="889000"/>
            </a:xfrm>
            <a:prstGeom prst="rect">
              <a:avLst/>
            </a:prstGeom>
            <a:noFill/>
            <a:ln>
              <a:noFill/>
            </a:ln>
          </p:spPr>
          <p:txBody>
            <a:bodyPr spcFirstLastPara="1" wrap="square" lIns="0" tIns="0" rIns="0" bIns="0" anchor="ctr" anchorCtr="0">
              <a:noAutofit/>
            </a:bodyPr>
            <a:lstStyle/>
            <a:p>
              <a:pPr marL="0" marR="0" lvl="0" indent="0" algn="ctr" rtl="0">
                <a:lnSpc>
                  <a:spcPct val="140000"/>
                </a:lnSpc>
                <a:spcBef>
                  <a:spcPts val="0"/>
                </a:spcBef>
                <a:spcAft>
                  <a:spcPts val="0"/>
                </a:spcAft>
                <a:buNone/>
              </a:pPr>
              <a:r>
                <a:rPr lang="en-US" sz="4400" b="0" i="0" u="none" strike="noStrike" cap="none">
                  <a:solidFill>
                    <a:srgbClr val="2B4B82"/>
                  </a:solidFill>
                  <a:latin typeface="Arial"/>
                  <a:ea typeface="Arial"/>
                  <a:cs typeface="Arial"/>
                  <a:sym typeface="Arial"/>
                </a:rPr>
                <a:t>2</a:t>
              </a:r>
              <a:endParaRPr/>
            </a:p>
          </p:txBody>
        </p:sp>
      </p:grpSp>
      <p:sp>
        <p:nvSpPr>
          <p:cNvPr id="115" name="Google Shape;115;p5"/>
          <p:cNvSpPr txBox="1"/>
          <p:nvPr/>
        </p:nvSpPr>
        <p:spPr>
          <a:xfrm>
            <a:off x="1076325" y="1114425"/>
            <a:ext cx="16135500" cy="984900"/>
          </a:xfrm>
          <a:prstGeom prst="rect">
            <a:avLst/>
          </a:prstGeom>
          <a:noFill/>
          <a:ln>
            <a:noFill/>
          </a:ln>
        </p:spPr>
        <p:txBody>
          <a:bodyPr spcFirstLastPara="1" wrap="square" lIns="0" tIns="0" rIns="0" bIns="0" anchor="t" anchorCtr="0">
            <a:spAutoFit/>
          </a:bodyPr>
          <a:lstStyle/>
          <a:p>
            <a:pPr marL="0" marR="0" lvl="0" indent="0" algn="ctr" rtl="0">
              <a:lnSpc>
                <a:spcPct val="105000"/>
              </a:lnSpc>
              <a:spcBef>
                <a:spcPts val="0"/>
              </a:spcBef>
              <a:spcAft>
                <a:spcPts val="0"/>
              </a:spcAft>
              <a:buNone/>
            </a:pPr>
            <a:r>
              <a:rPr lang="en-US" sz="6399">
                <a:solidFill>
                  <a:srgbClr val="2B4B82"/>
                </a:solidFill>
              </a:rPr>
              <a:t>Steps we took in this project</a:t>
            </a:r>
            <a:endParaRPr/>
          </a:p>
        </p:txBody>
      </p:sp>
      <p:grpSp>
        <p:nvGrpSpPr>
          <p:cNvPr id="116" name="Google Shape;116;p5"/>
          <p:cNvGrpSpPr/>
          <p:nvPr/>
        </p:nvGrpSpPr>
        <p:grpSpPr>
          <a:xfrm>
            <a:off x="4547992" y="4367765"/>
            <a:ext cx="2401669" cy="3692190"/>
            <a:chOff x="0" y="-57150"/>
            <a:chExt cx="3202226" cy="4922921"/>
          </a:xfrm>
        </p:grpSpPr>
        <p:sp>
          <p:nvSpPr>
            <p:cNvPr id="117" name="Google Shape;117;p5"/>
            <p:cNvSpPr txBox="1"/>
            <p:nvPr/>
          </p:nvSpPr>
          <p:spPr>
            <a:xfrm>
              <a:off x="0" y="-57150"/>
              <a:ext cx="3202226" cy="616279"/>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b="0" i="0" u="none" strike="noStrike" cap="none">
                  <a:solidFill>
                    <a:srgbClr val="2B4B82"/>
                  </a:solidFill>
                  <a:latin typeface="Arial"/>
                  <a:ea typeface="Arial"/>
                  <a:cs typeface="Arial"/>
                  <a:sym typeface="Arial"/>
                </a:rPr>
                <a:t>STEP </a:t>
              </a:r>
              <a:endParaRPr/>
            </a:p>
          </p:txBody>
        </p:sp>
        <p:sp>
          <p:nvSpPr>
            <p:cNvPr id="118" name="Google Shape;118;p5"/>
            <p:cNvSpPr txBox="1"/>
            <p:nvPr/>
          </p:nvSpPr>
          <p:spPr>
            <a:xfrm>
              <a:off x="0" y="925271"/>
              <a:ext cx="3202200" cy="3940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400">
                  <a:solidFill>
                    <a:srgbClr val="2B4B82"/>
                  </a:solidFill>
                </a:rPr>
                <a:t>Cleaning the dataset. Removing outliers, normalising distribution, etc</a:t>
              </a:r>
              <a:endParaRPr/>
            </a:p>
          </p:txBody>
        </p:sp>
      </p:grpSp>
      <p:grpSp>
        <p:nvGrpSpPr>
          <p:cNvPr id="119" name="Google Shape;119;p5"/>
          <p:cNvGrpSpPr/>
          <p:nvPr/>
        </p:nvGrpSpPr>
        <p:grpSpPr>
          <a:xfrm>
            <a:off x="1123950" y="4367764"/>
            <a:ext cx="2459475" cy="2653673"/>
            <a:chOff x="0" y="-57150"/>
            <a:chExt cx="3279300" cy="3538231"/>
          </a:xfrm>
        </p:grpSpPr>
        <p:sp>
          <p:nvSpPr>
            <p:cNvPr id="120" name="Google Shape;120;p5"/>
            <p:cNvSpPr txBox="1"/>
            <p:nvPr/>
          </p:nvSpPr>
          <p:spPr>
            <a:xfrm>
              <a:off x="0" y="-57150"/>
              <a:ext cx="3279211" cy="622723"/>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b="0" i="0" u="none" strike="noStrike" cap="none">
                  <a:solidFill>
                    <a:srgbClr val="2B4B82"/>
                  </a:solidFill>
                  <a:latin typeface="Arial"/>
                  <a:ea typeface="Arial"/>
                  <a:cs typeface="Arial"/>
                  <a:sym typeface="Arial"/>
                </a:rPr>
                <a:t>STEP </a:t>
              </a:r>
              <a:endParaRPr/>
            </a:p>
          </p:txBody>
        </p:sp>
        <p:sp>
          <p:nvSpPr>
            <p:cNvPr id="121" name="Google Shape;121;p5"/>
            <p:cNvSpPr txBox="1"/>
            <p:nvPr/>
          </p:nvSpPr>
          <p:spPr>
            <a:xfrm>
              <a:off x="0" y="919681"/>
              <a:ext cx="3279300" cy="2561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400">
                  <a:solidFill>
                    <a:srgbClr val="2B4B82"/>
                  </a:solidFill>
                </a:rPr>
                <a:t>Importing the dataset and studying its features </a:t>
              </a:r>
              <a:endParaRPr/>
            </a:p>
          </p:txBody>
        </p:sp>
      </p:grpSp>
      <p:grpSp>
        <p:nvGrpSpPr>
          <p:cNvPr id="122" name="Google Shape;122;p5"/>
          <p:cNvGrpSpPr/>
          <p:nvPr/>
        </p:nvGrpSpPr>
        <p:grpSpPr>
          <a:xfrm>
            <a:off x="7914296" y="4373634"/>
            <a:ext cx="2459475" cy="2454931"/>
            <a:chOff x="0" y="-57150"/>
            <a:chExt cx="3279300" cy="3273242"/>
          </a:xfrm>
        </p:grpSpPr>
        <p:sp>
          <p:nvSpPr>
            <p:cNvPr id="123" name="Google Shape;123;p5"/>
            <p:cNvSpPr txBox="1"/>
            <p:nvPr/>
          </p:nvSpPr>
          <p:spPr>
            <a:xfrm>
              <a:off x="0" y="-57150"/>
              <a:ext cx="3279211" cy="616279"/>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b="0" i="0" u="none" strike="noStrike" cap="none">
                  <a:solidFill>
                    <a:srgbClr val="2B4B82"/>
                  </a:solidFill>
                  <a:latin typeface="Arial"/>
                  <a:ea typeface="Arial"/>
                  <a:cs typeface="Arial"/>
                  <a:sym typeface="Arial"/>
                </a:rPr>
                <a:t>STEP </a:t>
              </a:r>
              <a:endParaRPr/>
            </a:p>
          </p:txBody>
        </p:sp>
        <p:sp>
          <p:nvSpPr>
            <p:cNvPr id="124" name="Google Shape;124;p5"/>
            <p:cNvSpPr txBox="1"/>
            <p:nvPr/>
          </p:nvSpPr>
          <p:spPr>
            <a:xfrm>
              <a:off x="0" y="2928692"/>
              <a:ext cx="3279300" cy="287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125" name="Google Shape;125;p5"/>
            <p:cNvSpPr txBox="1"/>
            <p:nvPr/>
          </p:nvSpPr>
          <p:spPr>
            <a:xfrm>
              <a:off x="0" y="925271"/>
              <a:ext cx="3279300" cy="1182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400">
                  <a:solidFill>
                    <a:srgbClr val="2B4B82"/>
                  </a:solidFill>
                </a:rPr>
                <a:t>Exploratory analysis</a:t>
              </a:r>
              <a:endParaRPr/>
            </a:p>
          </p:txBody>
        </p:sp>
      </p:grpSp>
      <p:grpSp>
        <p:nvGrpSpPr>
          <p:cNvPr id="126" name="Google Shape;126;p5"/>
          <p:cNvGrpSpPr/>
          <p:nvPr/>
        </p:nvGrpSpPr>
        <p:grpSpPr>
          <a:xfrm>
            <a:off x="11198856" y="4373634"/>
            <a:ext cx="2680650" cy="2562706"/>
            <a:chOff x="0" y="-57150"/>
            <a:chExt cx="3574200" cy="3416942"/>
          </a:xfrm>
        </p:grpSpPr>
        <p:sp>
          <p:nvSpPr>
            <p:cNvPr id="127" name="Google Shape;127;p5"/>
            <p:cNvSpPr txBox="1"/>
            <p:nvPr/>
          </p:nvSpPr>
          <p:spPr>
            <a:xfrm>
              <a:off x="0" y="-57150"/>
              <a:ext cx="3574179" cy="616279"/>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b="0" i="0" u="none" strike="noStrike" cap="none">
                  <a:solidFill>
                    <a:srgbClr val="2B4B82"/>
                  </a:solidFill>
                  <a:latin typeface="Arial"/>
                  <a:ea typeface="Arial"/>
                  <a:cs typeface="Arial"/>
                  <a:sym typeface="Arial"/>
                </a:rPr>
                <a:t>STEP </a:t>
              </a:r>
              <a:endParaRPr/>
            </a:p>
          </p:txBody>
        </p:sp>
        <p:sp>
          <p:nvSpPr>
            <p:cNvPr id="128" name="Google Shape;128;p5"/>
            <p:cNvSpPr txBox="1"/>
            <p:nvPr/>
          </p:nvSpPr>
          <p:spPr>
            <a:xfrm>
              <a:off x="0" y="2928692"/>
              <a:ext cx="3574200" cy="431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2B4B82"/>
                  </a:solidFill>
                  <a:latin typeface="Arial"/>
                  <a:ea typeface="Arial"/>
                  <a:cs typeface="Arial"/>
                  <a:sym typeface="Arial"/>
                </a:rPr>
                <a:t>s. </a:t>
              </a:r>
              <a:endParaRPr/>
            </a:p>
          </p:txBody>
        </p:sp>
        <p:sp>
          <p:nvSpPr>
            <p:cNvPr id="129" name="Google Shape;129;p5"/>
            <p:cNvSpPr txBox="1"/>
            <p:nvPr/>
          </p:nvSpPr>
          <p:spPr>
            <a:xfrm>
              <a:off x="0" y="925271"/>
              <a:ext cx="3574200" cy="492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400">
                  <a:solidFill>
                    <a:srgbClr val="2B4B82"/>
                  </a:solidFill>
                </a:rPr>
                <a:t>Model Fitting</a:t>
              </a:r>
              <a:endParaRPr/>
            </a:p>
          </p:txBody>
        </p:sp>
      </p:grpSp>
      <p:grpSp>
        <p:nvGrpSpPr>
          <p:cNvPr id="130" name="Google Shape;130;p5"/>
          <p:cNvGrpSpPr/>
          <p:nvPr/>
        </p:nvGrpSpPr>
        <p:grpSpPr>
          <a:xfrm>
            <a:off x="14521558" y="4367765"/>
            <a:ext cx="2825576" cy="2562706"/>
            <a:chOff x="0" y="-57150"/>
            <a:chExt cx="3767435" cy="3416942"/>
          </a:xfrm>
        </p:grpSpPr>
        <p:sp>
          <p:nvSpPr>
            <p:cNvPr id="131" name="Google Shape;131;p5"/>
            <p:cNvSpPr txBox="1"/>
            <p:nvPr/>
          </p:nvSpPr>
          <p:spPr>
            <a:xfrm>
              <a:off x="0" y="-57150"/>
              <a:ext cx="3767435" cy="616279"/>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2799" b="0" i="0" u="none" strike="noStrike" cap="none">
                  <a:solidFill>
                    <a:srgbClr val="2B4B82"/>
                  </a:solidFill>
                  <a:latin typeface="Arial"/>
                  <a:ea typeface="Arial"/>
                  <a:cs typeface="Arial"/>
                  <a:sym typeface="Arial"/>
                </a:rPr>
                <a:t>STEP </a:t>
              </a:r>
              <a:endParaRPr/>
            </a:p>
          </p:txBody>
        </p:sp>
        <p:sp>
          <p:nvSpPr>
            <p:cNvPr id="132" name="Google Shape;132;p5"/>
            <p:cNvSpPr txBox="1"/>
            <p:nvPr/>
          </p:nvSpPr>
          <p:spPr>
            <a:xfrm>
              <a:off x="0" y="2928692"/>
              <a:ext cx="3767400" cy="431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2B4B82"/>
                  </a:solidFill>
                  <a:latin typeface="Arial"/>
                  <a:ea typeface="Arial"/>
                  <a:cs typeface="Arial"/>
                  <a:sym typeface="Arial"/>
                </a:rPr>
                <a:t>.</a:t>
              </a:r>
              <a:endParaRPr/>
            </a:p>
          </p:txBody>
        </p:sp>
        <p:sp>
          <p:nvSpPr>
            <p:cNvPr id="133" name="Google Shape;133;p5"/>
            <p:cNvSpPr txBox="1"/>
            <p:nvPr/>
          </p:nvSpPr>
          <p:spPr>
            <a:xfrm>
              <a:off x="0" y="925271"/>
              <a:ext cx="3767400" cy="492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400">
                  <a:solidFill>
                    <a:srgbClr val="2B4B82"/>
                  </a:solidFill>
                </a:rPr>
                <a:t>Conclusion</a:t>
              </a:r>
              <a:r>
                <a:rPr lang="en-US" sz="2400" b="0" i="0" u="none" strike="noStrike" cap="none">
                  <a:solidFill>
                    <a:srgbClr val="2B4B82"/>
                  </a:solidFill>
                  <a:latin typeface="Arial"/>
                  <a:ea typeface="Arial"/>
                  <a:cs typeface="Arial"/>
                  <a:sym typeface="Arial"/>
                </a:rPr>
                <a:t>.</a:t>
              </a:r>
              <a:endParaRPr/>
            </a:p>
          </p:txBody>
        </p:sp>
      </p:grpSp>
      <p:grpSp>
        <p:nvGrpSpPr>
          <p:cNvPr id="134" name="Google Shape;134;p5"/>
          <p:cNvGrpSpPr/>
          <p:nvPr/>
        </p:nvGrpSpPr>
        <p:grpSpPr>
          <a:xfrm>
            <a:off x="8693644" y="3287910"/>
            <a:ext cx="900712" cy="969616"/>
            <a:chOff x="0" y="-76200"/>
            <a:chExt cx="825825" cy="889000"/>
          </a:xfrm>
        </p:grpSpPr>
        <p:sp>
          <p:nvSpPr>
            <p:cNvPr id="135" name="Google Shape;135;p5"/>
            <p:cNvSpPr/>
            <p:nvPr/>
          </p:nvSpPr>
          <p:spPr>
            <a:xfrm>
              <a:off x="0" y="0"/>
              <a:ext cx="825825" cy="810524"/>
            </a:xfrm>
            <a:custGeom>
              <a:avLst/>
              <a:gdLst/>
              <a:ahLst/>
              <a:cxnLst/>
              <a:rect l="l" t="t" r="r" b="b"/>
              <a:pathLst>
                <a:path w="825825" h="810524" extrusionOk="0">
                  <a:moveTo>
                    <a:pt x="0" y="0"/>
                  </a:moveTo>
                  <a:lnTo>
                    <a:pt x="825825" y="0"/>
                  </a:lnTo>
                  <a:lnTo>
                    <a:pt x="825825" y="810524"/>
                  </a:lnTo>
                  <a:lnTo>
                    <a:pt x="0" y="810524"/>
                  </a:lnTo>
                  <a:close/>
                </a:path>
              </a:pathLst>
            </a:custGeom>
            <a:solidFill>
              <a:srgbClr val="94DDDE"/>
            </a:solidFill>
            <a:ln>
              <a:noFill/>
            </a:ln>
          </p:spPr>
        </p:sp>
        <p:sp>
          <p:nvSpPr>
            <p:cNvPr id="136" name="Google Shape;136;p5"/>
            <p:cNvSpPr txBox="1"/>
            <p:nvPr/>
          </p:nvSpPr>
          <p:spPr>
            <a:xfrm>
              <a:off x="0" y="-76200"/>
              <a:ext cx="812800" cy="889000"/>
            </a:xfrm>
            <a:prstGeom prst="rect">
              <a:avLst/>
            </a:prstGeom>
            <a:noFill/>
            <a:ln>
              <a:noFill/>
            </a:ln>
          </p:spPr>
          <p:txBody>
            <a:bodyPr spcFirstLastPara="1" wrap="square" lIns="0" tIns="0" rIns="0" bIns="0" anchor="ctr" anchorCtr="0">
              <a:noAutofit/>
            </a:bodyPr>
            <a:lstStyle/>
            <a:p>
              <a:pPr marL="0" marR="0" lvl="0" indent="0" algn="ctr" rtl="0">
                <a:lnSpc>
                  <a:spcPct val="140000"/>
                </a:lnSpc>
                <a:spcBef>
                  <a:spcPts val="0"/>
                </a:spcBef>
                <a:spcAft>
                  <a:spcPts val="0"/>
                </a:spcAft>
                <a:buNone/>
              </a:pPr>
              <a:r>
                <a:rPr lang="en-US" sz="4400" b="0" i="0" u="none" strike="noStrike" cap="none">
                  <a:solidFill>
                    <a:srgbClr val="2B4B82"/>
                  </a:solidFill>
                  <a:latin typeface="Arial"/>
                  <a:ea typeface="Arial"/>
                  <a:cs typeface="Arial"/>
                  <a:sym typeface="Arial"/>
                </a:rPr>
                <a:t>3</a:t>
              </a:r>
              <a:endParaRPr/>
            </a:p>
          </p:txBody>
        </p:sp>
      </p:grpSp>
      <p:grpSp>
        <p:nvGrpSpPr>
          <p:cNvPr id="137" name="Google Shape;137;p5"/>
          <p:cNvGrpSpPr/>
          <p:nvPr/>
        </p:nvGrpSpPr>
        <p:grpSpPr>
          <a:xfrm>
            <a:off x="12088817" y="3287910"/>
            <a:ext cx="900712" cy="969616"/>
            <a:chOff x="0" y="-76200"/>
            <a:chExt cx="825825" cy="889000"/>
          </a:xfrm>
        </p:grpSpPr>
        <p:sp>
          <p:nvSpPr>
            <p:cNvPr id="138" name="Google Shape;138;p5"/>
            <p:cNvSpPr/>
            <p:nvPr/>
          </p:nvSpPr>
          <p:spPr>
            <a:xfrm>
              <a:off x="0" y="0"/>
              <a:ext cx="825825" cy="810524"/>
            </a:xfrm>
            <a:custGeom>
              <a:avLst/>
              <a:gdLst/>
              <a:ahLst/>
              <a:cxnLst/>
              <a:rect l="l" t="t" r="r" b="b"/>
              <a:pathLst>
                <a:path w="825825" h="810524" extrusionOk="0">
                  <a:moveTo>
                    <a:pt x="0" y="0"/>
                  </a:moveTo>
                  <a:lnTo>
                    <a:pt x="825825" y="0"/>
                  </a:lnTo>
                  <a:lnTo>
                    <a:pt x="825825" y="810524"/>
                  </a:lnTo>
                  <a:lnTo>
                    <a:pt x="0" y="810524"/>
                  </a:lnTo>
                  <a:close/>
                </a:path>
              </a:pathLst>
            </a:custGeom>
            <a:solidFill>
              <a:srgbClr val="94DDDE"/>
            </a:solidFill>
            <a:ln>
              <a:noFill/>
            </a:ln>
          </p:spPr>
        </p:sp>
        <p:sp>
          <p:nvSpPr>
            <p:cNvPr id="139" name="Google Shape;139;p5"/>
            <p:cNvSpPr txBox="1"/>
            <p:nvPr/>
          </p:nvSpPr>
          <p:spPr>
            <a:xfrm>
              <a:off x="0" y="-76200"/>
              <a:ext cx="812800" cy="889000"/>
            </a:xfrm>
            <a:prstGeom prst="rect">
              <a:avLst/>
            </a:prstGeom>
            <a:noFill/>
            <a:ln>
              <a:noFill/>
            </a:ln>
          </p:spPr>
          <p:txBody>
            <a:bodyPr spcFirstLastPara="1" wrap="square" lIns="0" tIns="0" rIns="0" bIns="0" anchor="ctr" anchorCtr="0">
              <a:noAutofit/>
            </a:bodyPr>
            <a:lstStyle/>
            <a:p>
              <a:pPr marL="0" marR="0" lvl="0" indent="0" algn="ctr" rtl="0">
                <a:lnSpc>
                  <a:spcPct val="140000"/>
                </a:lnSpc>
                <a:spcBef>
                  <a:spcPts val="0"/>
                </a:spcBef>
                <a:spcAft>
                  <a:spcPts val="0"/>
                </a:spcAft>
                <a:buNone/>
              </a:pPr>
              <a:r>
                <a:rPr lang="en-US" sz="4400" b="0" i="0" u="none" strike="noStrike" cap="none">
                  <a:solidFill>
                    <a:srgbClr val="2B4B82"/>
                  </a:solidFill>
                  <a:latin typeface="Arial"/>
                  <a:ea typeface="Arial"/>
                  <a:cs typeface="Arial"/>
                  <a:sym typeface="Arial"/>
                </a:rPr>
                <a:t>4</a:t>
              </a:r>
              <a:endParaRPr/>
            </a:p>
          </p:txBody>
        </p:sp>
      </p:grpSp>
      <p:grpSp>
        <p:nvGrpSpPr>
          <p:cNvPr id="140" name="Google Shape;140;p5"/>
          <p:cNvGrpSpPr/>
          <p:nvPr/>
        </p:nvGrpSpPr>
        <p:grpSpPr>
          <a:xfrm>
            <a:off x="15483990" y="3287910"/>
            <a:ext cx="900712" cy="969616"/>
            <a:chOff x="0" y="-76200"/>
            <a:chExt cx="825825" cy="889000"/>
          </a:xfrm>
        </p:grpSpPr>
        <p:sp>
          <p:nvSpPr>
            <p:cNvPr id="141" name="Google Shape;141;p5"/>
            <p:cNvSpPr/>
            <p:nvPr/>
          </p:nvSpPr>
          <p:spPr>
            <a:xfrm>
              <a:off x="0" y="0"/>
              <a:ext cx="825825" cy="810524"/>
            </a:xfrm>
            <a:custGeom>
              <a:avLst/>
              <a:gdLst/>
              <a:ahLst/>
              <a:cxnLst/>
              <a:rect l="l" t="t" r="r" b="b"/>
              <a:pathLst>
                <a:path w="825825" h="810524" extrusionOk="0">
                  <a:moveTo>
                    <a:pt x="0" y="0"/>
                  </a:moveTo>
                  <a:lnTo>
                    <a:pt x="825825" y="0"/>
                  </a:lnTo>
                  <a:lnTo>
                    <a:pt x="825825" y="810524"/>
                  </a:lnTo>
                  <a:lnTo>
                    <a:pt x="0" y="810524"/>
                  </a:lnTo>
                  <a:close/>
                </a:path>
              </a:pathLst>
            </a:custGeom>
            <a:solidFill>
              <a:srgbClr val="94DDDE"/>
            </a:solidFill>
            <a:ln>
              <a:noFill/>
            </a:ln>
          </p:spPr>
        </p:sp>
        <p:sp>
          <p:nvSpPr>
            <p:cNvPr id="142" name="Google Shape;142;p5"/>
            <p:cNvSpPr txBox="1"/>
            <p:nvPr/>
          </p:nvSpPr>
          <p:spPr>
            <a:xfrm>
              <a:off x="0" y="-76200"/>
              <a:ext cx="812800" cy="889000"/>
            </a:xfrm>
            <a:prstGeom prst="rect">
              <a:avLst/>
            </a:prstGeom>
            <a:noFill/>
            <a:ln>
              <a:noFill/>
            </a:ln>
          </p:spPr>
          <p:txBody>
            <a:bodyPr spcFirstLastPara="1" wrap="square" lIns="0" tIns="0" rIns="0" bIns="0" anchor="ctr" anchorCtr="0">
              <a:noAutofit/>
            </a:bodyPr>
            <a:lstStyle/>
            <a:p>
              <a:pPr marL="0" marR="0" lvl="0" indent="0" algn="ctr" rtl="0">
                <a:lnSpc>
                  <a:spcPct val="140000"/>
                </a:lnSpc>
                <a:spcBef>
                  <a:spcPts val="0"/>
                </a:spcBef>
                <a:spcAft>
                  <a:spcPts val="0"/>
                </a:spcAft>
                <a:buNone/>
              </a:pPr>
              <a:r>
                <a:rPr lang="en-US" sz="4400" b="0" i="0" u="none" strike="noStrike" cap="none">
                  <a:solidFill>
                    <a:srgbClr val="2B4B82"/>
                  </a:solidFill>
                  <a:latin typeface="Arial"/>
                  <a:ea typeface="Arial"/>
                  <a:cs typeface="Arial"/>
                  <a:sym typeface="Arial"/>
                </a:rPr>
                <a:t>5</a:t>
              </a:r>
              <a:endParaRPr/>
            </a:p>
          </p:txBody>
        </p:sp>
      </p:grpSp>
      <p:pic>
        <p:nvPicPr>
          <p:cNvPr id="143" name="Google Shape;143;p5"/>
          <p:cNvPicPr preferRelativeResize="0"/>
          <p:nvPr/>
        </p:nvPicPr>
        <p:blipFill rotWithShape="1">
          <a:blip r:embed="rId5">
            <a:alphaModFix/>
          </a:blip>
          <a:srcRect/>
          <a:stretch/>
        </p:blipFill>
        <p:spPr>
          <a:xfrm>
            <a:off x="11552800" y="5644674"/>
            <a:ext cx="4028850" cy="4449551"/>
          </a:xfrm>
          <a:prstGeom prst="rect">
            <a:avLst/>
          </a:prstGeom>
          <a:noFill/>
          <a:ln>
            <a:noFill/>
          </a:ln>
        </p:spPr>
      </p:pic>
      <p:pic>
        <p:nvPicPr>
          <p:cNvPr id="10" name="Audio 9">
            <a:hlinkClick r:id="" action="ppaction://media"/>
            <a:extLst>
              <a:ext uri="{FF2B5EF4-FFF2-40B4-BE49-F238E27FC236}">
                <a16:creationId xmlns:a16="http://schemas.microsoft.com/office/drawing/2014/main" id="{2B802D82-7D0E-3348-AE2C-6591677B652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3" t="-125896" r="-262703" b="-125896"/>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940"/>
    </mc:Choice>
    <mc:Fallback xmlns="">
      <p:transition spd="slow" advTm="3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147"/>
        <p:cNvGrpSpPr/>
        <p:nvPr/>
      </p:nvGrpSpPr>
      <p:grpSpPr>
        <a:xfrm>
          <a:off x="0" y="0"/>
          <a:ext cx="0" cy="0"/>
          <a:chOff x="0" y="0"/>
          <a:chExt cx="0" cy="0"/>
        </a:xfrm>
      </p:grpSpPr>
      <p:pic>
        <p:nvPicPr>
          <p:cNvPr id="148" name="Google Shape;148;g22bf01436b3_0_25"/>
          <p:cNvPicPr preferRelativeResize="0"/>
          <p:nvPr/>
        </p:nvPicPr>
        <p:blipFill>
          <a:blip r:embed="rId5">
            <a:alphaModFix/>
          </a:blip>
          <a:stretch>
            <a:fillRect/>
          </a:stretch>
        </p:blipFill>
        <p:spPr>
          <a:xfrm>
            <a:off x="3338513" y="2647325"/>
            <a:ext cx="11610975" cy="6753225"/>
          </a:xfrm>
          <a:prstGeom prst="rect">
            <a:avLst/>
          </a:prstGeom>
          <a:noFill/>
          <a:ln>
            <a:noFill/>
          </a:ln>
        </p:spPr>
      </p:pic>
      <p:sp>
        <p:nvSpPr>
          <p:cNvPr id="149" name="Google Shape;149;g22bf01436b3_0_25"/>
          <p:cNvSpPr txBox="1"/>
          <p:nvPr/>
        </p:nvSpPr>
        <p:spPr>
          <a:xfrm>
            <a:off x="1522800" y="103225"/>
            <a:ext cx="15242400" cy="2203800"/>
          </a:xfrm>
          <a:prstGeom prst="rect">
            <a:avLst/>
          </a:prstGeom>
          <a:noFill/>
          <a:ln>
            <a:noFill/>
          </a:ln>
        </p:spPr>
        <p:txBody>
          <a:bodyPr spcFirstLastPara="1" wrap="square" lIns="91425" tIns="91425" rIns="91425" bIns="91425" anchor="t" anchorCtr="0">
            <a:spAutoFit/>
          </a:bodyPr>
          <a:lstStyle/>
          <a:p>
            <a:pPr marL="0" lvl="0" indent="0" algn="ctr" rtl="0">
              <a:lnSpc>
                <a:spcPct val="105000"/>
              </a:lnSpc>
              <a:spcBef>
                <a:spcPts val="0"/>
              </a:spcBef>
              <a:spcAft>
                <a:spcPts val="0"/>
              </a:spcAft>
              <a:buNone/>
            </a:pPr>
            <a:r>
              <a:rPr lang="en-US" sz="6399">
                <a:solidFill>
                  <a:srgbClr val="2B4B82"/>
                </a:solidFill>
              </a:rPr>
              <a:t>Our Dataset:</a:t>
            </a:r>
            <a:endParaRPr sz="6399">
              <a:solidFill>
                <a:srgbClr val="2B4B82"/>
              </a:solidFill>
            </a:endParaRPr>
          </a:p>
          <a:p>
            <a:pPr marL="0" lvl="0" indent="0" algn="ctr" rtl="0">
              <a:lnSpc>
                <a:spcPct val="105000"/>
              </a:lnSpc>
              <a:spcBef>
                <a:spcPts val="0"/>
              </a:spcBef>
              <a:spcAft>
                <a:spcPts val="0"/>
              </a:spcAft>
              <a:buClr>
                <a:schemeClr val="dk1"/>
              </a:buClr>
              <a:buFont typeface="Arial"/>
              <a:buNone/>
            </a:pPr>
            <a:r>
              <a:rPr lang="en-US" sz="6399">
                <a:solidFill>
                  <a:srgbClr val="2B4B82"/>
                </a:solidFill>
              </a:rPr>
              <a:t>Bike Sharing Demand from Kaggle</a:t>
            </a:r>
            <a:endParaRPr sz="6399">
              <a:solidFill>
                <a:srgbClr val="2B4B82"/>
              </a:solidFill>
            </a:endParaRPr>
          </a:p>
        </p:txBody>
      </p:sp>
      <p:pic>
        <p:nvPicPr>
          <p:cNvPr id="150" name="Google Shape;150;g22bf01436b3_0_25"/>
          <p:cNvPicPr preferRelativeResize="0"/>
          <p:nvPr/>
        </p:nvPicPr>
        <p:blipFill rotWithShape="1">
          <a:blip r:embed="rId6">
            <a:alphaModFix/>
          </a:blip>
          <a:srcRect/>
          <a:stretch/>
        </p:blipFill>
        <p:spPr>
          <a:xfrm>
            <a:off x="14608975" y="6900399"/>
            <a:ext cx="3361950" cy="3386600"/>
          </a:xfrm>
          <a:prstGeom prst="rect">
            <a:avLst/>
          </a:prstGeom>
          <a:noFill/>
          <a:ln>
            <a:noFill/>
          </a:ln>
        </p:spPr>
      </p:pic>
      <p:pic>
        <p:nvPicPr>
          <p:cNvPr id="14" name="Audio 13">
            <a:hlinkClick r:id="" action="ppaction://media"/>
            <a:extLst>
              <a:ext uri="{FF2B5EF4-FFF2-40B4-BE49-F238E27FC236}">
                <a16:creationId xmlns:a16="http://schemas.microsoft.com/office/drawing/2014/main" id="{25F8486D-1441-C1C8-8B44-9879B3AB982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3" t="-125896" r="-262703" b="-125896"/>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457"/>
    </mc:Choice>
    <mc:Fallback xmlns="">
      <p:transition spd="slow" advTm="15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Shape 154"/>
        <p:cNvGrpSpPr/>
        <p:nvPr/>
      </p:nvGrpSpPr>
      <p:grpSpPr>
        <a:xfrm>
          <a:off x="0" y="0"/>
          <a:ext cx="0" cy="0"/>
          <a:chOff x="0" y="0"/>
          <a:chExt cx="0" cy="0"/>
        </a:xfrm>
      </p:grpSpPr>
      <p:graphicFrame>
        <p:nvGraphicFramePr>
          <p:cNvPr id="155" name="Google Shape;155;g22bf01436b3_0_8"/>
          <p:cNvGraphicFramePr/>
          <p:nvPr/>
        </p:nvGraphicFramePr>
        <p:xfrm>
          <a:off x="479613" y="316445"/>
          <a:ext cx="16753500" cy="11229604"/>
        </p:xfrm>
        <a:graphic>
          <a:graphicData uri="http://schemas.openxmlformats.org/drawingml/2006/table">
            <a:tbl>
              <a:tblPr>
                <a:noFill/>
                <a:tableStyleId>{C8772EE9-F117-438C-8F0C-74C736E27164}</a:tableStyleId>
              </a:tblPr>
              <a:tblGrid>
                <a:gridCol w="2149200">
                  <a:extLst>
                    <a:ext uri="{9D8B030D-6E8A-4147-A177-3AD203B41FA5}">
                      <a16:colId xmlns:a16="http://schemas.microsoft.com/office/drawing/2014/main" val="20000"/>
                    </a:ext>
                  </a:extLst>
                </a:gridCol>
                <a:gridCol w="6667400">
                  <a:extLst>
                    <a:ext uri="{9D8B030D-6E8A-4147-A177-3AD203B41FA5}">
                      <a16:colId xmlns:a16="http://schemas.microsoft.com/office/drawing/2014/main" val="20001"/>
                    </a:ext>
                  </a:extLst>
                </a:gridCol>
                <a:gridCol w="2065875">
                  <a:extLst>
                    <a:ext uri="{9D8B030D-6E8A-4147-A177-3AD203B41FA5}">
                      <a16:colId xmlns:a16="http://schemas.microsoft.com/office/drawing/2014/main" val="20002"/>
                    </a:ext>
                  </a:extLst>
                </a:gridCol>
                <a:gridCol w="5871025">
                  <a:extLst>
                    <a:ext uri="{9D8B030D-6E8A-4147-A177-3AD203B41FA5}">
                      <a16:colId xmlns:a16="http://schemas.microsoft.com/office/drawing/2014/main" val="20003"/>
                    </a:ext>
                  </a:extLst>
                </a:gridCol>
              </a:tblGrid>
              <a:tr h="1114625">
                <a:tc>
                  <a:txBody>
                    <a:bodyPr/>
                    <a:lstStyle/>
                    <a:p>
                      <a:pPr marL="0" marR="0" lvl="0" indent="0" algn="ctr" rtl="0">
                        <a:lnSpc>
                          <a:spcPct val="140000"/>
                        </a:lnSpc>
                        <a:spcBef>
                          <a:spcPts val="0"/>
                        </a:spcBef>
                        <a:spcAft>
                          <a:spcPts val="0"/>
                        </a:spcAft>
                        <a:buNone/>
                      </a:pPr>
                      <a:r>
                        <a:rPr lang="en-US" sz="3000">
                          <a:solidFill>
                            <a:srgbClr val="FEFEFE"/>
                          </a:solidFill>
                        </a:rPr>
                        <a:t>Variables</a:t>
                      </a:r>
                      <a:endParaRPr sz="30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2B4B82"/>
                    </a:solidFill>
                  </a:tcPr>
                </a:tc>
                <a:tc>
                  <a:txBody>
                    <a:bodyPr/>
                    <a:lstStyle/>
                    <a:p>
                      <a:pPr marL="0" marR="0" lvl="0" indent="0" algn="ctr" rtl="0">
                        <a:lnSpc>
                          <a:spcPct val="140000"/>
                        </a:lnSpc>
                        <a:spcBef>
                          <a:spcPts val="0"/>
                        </a:spcBef>
                        <a:spcAft>
                          <a:spcPts val="0"/>
                        </a:spcAft>
                        <a:buNone/>
                      </a:pPr>
                      <a:r>
                        <a:rPr lang="en-US" sz="3000">
                          <a:solidFill>
                            <a:srgbClr val="FEFEFE"/>
                          </a:solidFill>
                        </a:rPr>
                        <a:t>Description</a:t>
                      </a:r>
                      <a:endParaRPr sz="3000" u="none" strike="noStrike" cap="none"/>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2B4B82"/>
                    </a:solidFill>
                  </a:tcPr>
                </a:tc>
                <a:tc>
                  <a:txBody>
                    <a:bodyPr/>
                    <a:lstStyle/>
                    <a:p>
                      <a:pPr marL="0" marR="0" lvl="0" indent="0" algn="ctr" rtl="0">
                        <a:lnSpc>
                          <a:spcPct val="140000"/>
                        </a:lnSpc>
                        <a:spcBef>
                          <a:spcPts val="0"/>
                        </a:spcBef>
                        <a:spcAft>
                          <a:spcPts val="0"/>
                        </a:spcAft>
                        <a:buNone/>
                      </a:pPr>
                      <a:r>
                        <a:rPr lang="en-US" sz="3000">
                          <a:solidFill>
                            <a:srgbClr val="FEFEFE"/>
                          </a:solidFill>
                        </a:rPr>
                        <a:t>Variable</a:t>
                      </a:r>
                      <a:endParaRPr sz="3000">
                        <a:solidFill>
                          <a:srgbClr val="FEFEFE"/>
                        </a:solidFill>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2B4B82"/>
                    </a:solidFill>
                  </a:tcPr>
                </a:tc>
                <a:tc>
                  <a:txBody>
                    <a:bodyPr/>
                    <a:lstStyle/>
                    <a:p>
                      <a:pPr marL="0" marR="0" lvl="0" indent="0" algn="ctr" rtl="0">
                        <a:lnSpc>
                          <a:spcPct val="140000"/>
                        </a:lnSpc>
                        <a:spcBef>
                          <a:spcPts val="0"/>
                        </a:spcBef>
                        <a:spcAft>
                          <a:spcPts val="0"/>
                        </a:spcAft>
                        <a:buNone/>
                      </a:pPr>
                      <a:r>
                        <a:rPr lang="en-US" sz="3000">
                          <a:solidFill>
                            <a:srgbClr val="FEFEFE"/>
                          </a:solidFill>
                        </a:rPr>
                        <a:t>Description</a:t>
                      </a:r>
                      <a:endParaRPr sz="3000">
                        <a:solidFill>
                          <a:srgbClr val="FEFEFE"/>
                        </a:solidFill>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2B4B82"/>
                    </a:solidFill>
                  </a:tcPr>
                </a:tc>
                <a:extLst>
                  <a:ext uri="{0D108BD9-81ED-4DB2-BD59-A6C34878D82A}">
                    <a16:rowId xmlns:a16="http://schemas.microsoft.com/office/drawing/2014/main" val="10000"/>
                  </a:ext>
                </a:extLst>
              </a:tr>
              <a:tr h="4167800">
                <a:tc>
                  <a:txBody>
                    <a:bodyPr/>
                    <a:lstStyle/>
                    <a:p>
                      <a:pPr marL="0" marR="0" lvl="0" indent="0" algn="ctr" rtl="0">
                        <a:lnSpc>
                          <a:spcPct val="140000"/>
                        </a:lnSpc>
                        <a:spcBef>
                          <a:spcPts val="0"/>
                        </a:spcBef>
                        <a:spcAft>
                          <a:spcPts val="0"/>
                        </a:spcAft>
                        <a:buNone/>
                      </a:pPr>
                      <a:r>
                        <a:rPr lang="en-US" sz="2500"/>
                        <a:t>Season</a:t>
                      </a:r>
                      <a:endParaRPr sz="25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406400" marR="406400" lvl="0" indent="0" algn="ctr" rtl="0">
                        <a:lnSpc>
                          <a:spcPct val="100000"/>
                        </a:lnSpc>
                        <a:spcBef>
                          <a:spcPts val="1100"/>
                        </a:spcBef>
                        <a:spcAft>
                          <a:spcPts val="2200"/>
                        </a:spcAft>
                        <a:buNone/>
                      </a:pPr>
                      <a:r>
                        <a:rPr lang="en-US" sz="2000"/>
                        <a:t>1: spring 2: summer 3: fall 4: winter</a:t>
                      </a:r>
                      <a:endParaRPr sz="20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lvl="0" indent="0" algn="ctr" rtl="0">
                        <a:spcBef>
                          <a:spcPts val="0"/>
                        </a:spcBef>
                        <a:spcAft>
                          <a:spcPts val="0"/>
                        </a:spcAft>
                        <a:buNone/>
                      </a:pPr>
                      <a:r>
                        <a:rPr lang="en-US" sz="2600">
                          <a:solidFill>
                            <a:schemeClr val="dk1"/>
                          </a:solidFill>
                        </a:rPr>
                        <a:t>Weather</a:t>
                      </a:r>
                      <a:endParaRPr sz="2600">
                        <a:solidFill>
                          <a:srgbClr val="2B4B82"/>
                        </a:solidFill>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406400" marR="406400" lvl="0" indent="0" algn="ctr" rtl="0">
                        <a:lnSpc>
                          <a:spcPct val="115000"/>
                        </a:lnSpc>
                        <a:spcBef>
                          <a:spcPts val="1100"/>
                        </a:spcBef>
                        <a:spcAft>
                          <a:spcPts val="0"/>
                        </a:spcAft>
                        <a:buNone/>
                      </a:pPr>
                      <a:r>
                        <a:rPr lang="en-US" sz="2000">
                          <a:solidFill>
                            <a:schemeClr val="dk1"/>
                          </a:solidFill>
                        </a:rPr>
                        <a:t>1: Clear, Few clouds, Partly cloudy, Partly cloudy</a:t>
                      </a:r>
                      <a:endParaRPr sz="2000">
                        <a:solidFill>
                          <a:schemeClr val="dk1"/>
                        </a:solidFill>
                      </a:endParaRPr>
                    </a:p>
                    <a:p>
                      <a:pPr marL="406400" marR="406400" lvl="0" indent="0" algn="ctr" rtl="0">
                        <a:lnSpc>
                          <a:spcPct val="115000"/>
                        </a:lnSpc>
                        <a:spcBef>
                          <a:spcPts val="2200"/>
                        </a:spcBef>
                        <a:spcAft>
                          <a:spcPts val="0"/>
                        </a:spcAft>
                        <a:buNone/>
                      </a:pPr>
                      <a:r>
                        <a:rPr lang="en-US" sz="2000">
                          <a:solidFill>
                            <a:schemeClr val="dk1"/>
                          </a:solidFill>
                        </a:rPr>
                        <a:t>2: Mist + Cloudy, Mist + Broken clouds, Mist + Few clouds, Mist</a:t>
                      </a:r>
                      <a:endParaRPr sz="2000">
                        <a:solidFill>
                          <a:schemeClr val="dk1"/>
                        </a:solidFill>
                      </a:endParaRPr>
                    </a:p>
                    <a:p>
                      <a:pPr marL="406400" marR="406400" lvl="0" indent="0" algn="ctr" rtl="0">
                        <a:lnSpc>
                          <a:spcPct val="115000"/>
                        </a:lnSpc>
                        <a:spcBef>
                          <a:spcPts val="2200"/>
                        </a:spcBef>
                        <a:spcAft>
                          <a:spcPts val="0"/>
                        </a:spcAft>
                        <a:buNone/>
                      </a:pPr>
                      <a:r>
                        <a:rPr lang="en-US" sz="2000">
                          <a:solidFill>
                            <a:schemeClr val="dk1"/>
                          </a:solidFill>
                        </a:rPr>
                        <a:t>3: Light Snow, Light Rain + Thunderstorm + Scattered clouds, Light Rain + Scattered clouds</a:t>
                      </a:r>
                      <a:endParaRPr sz="2000">
                        <a:solidFill>
                          <a:schemeClr val="dk1"/>
                        </a:solidFill>
                      </a:endParaRPr>
                    </a:p>
                    <a:p>
                      <a:pPr marL="406400" marR="406400" lvl="0" indent="0" algn="ctr" rtl="0">
                        <a:lnSpc>
                          <a:spcPct val="115000"/>
                        </a:lnSpc>
                        <a:spcBef>
                          <a:spcPts val="2200"/>
                        </a:spcBef>
                        <a:spcAft>
                          <a:spcPts val="0"/>
                        </a:spcAft>
                        <a:buNone/>
                      </a:pPr>
                      <a:r>
                        <a:rPr lang="en-US" sz="2000">
                          <a:solidFill>
                            <a:schemeClr val="dk1"/>
                          </a:solidFill>
                        </a:rPr>
                        <a:t>4: Heavy Rain + Ice Pallets + Thunderstorm + Mist, Snow + Fog</a:t>
                      </a:r>
                      <a:endParaRPr sz="2000">
                        <a:solidFill>
                          <a:schemeClr val="dk1"/>
                        </a:solidFill>
                      </a:endParaRPr>
                    </a:p>
                    <a:p>
                      <a:pPr marL="0" marR="0" lvl="0" indent="0" algn="ctr" rtl="0">
                        <a:lnSpc>
                          <a:spcPct val="140000"/>
                        </a:lnSpc>
                        <a:spcBef>
                          <a:spcPts val="2200"/>
                        </a:spcBef>
                        <a:spcAft>
                          <a:spcPts val="0"/>
                        </a:spcAft>
                        <a:buNone/>
                      </a:pPr>
                      <a:endParaRPr sz="2000">
                        <a:solidFill>
                          <a:srgbClr val="2B4B82"/>
                        </a:solidFill>
                      </a:endParaRPr>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1"/>
                  </a:ext>
                </a:extLst>
              </a:tr>
              <a:tr h="709600">
                <a:tc>
                  <a:txBody>
                    <a:bodyPr/>
                    <a:lstStyle/>
                    <a:p>
                      <a:pPr marL="0" lvl="0" indent="0" algn="ctr" rtl="0">
                        <a:spcBef>
                          <a:spcPts val="0"/>
                        </a:spcBef>
                        <a:spcAft>
                          <a:spcPts val="0"/>
                        </a:spcAft>
                        <a:buNone/>
                      </a:pPr>
                      <a:r>
                        <a:rPr lang="en-US" sz="2500"/>
                        <a:t>Holiday</a:t>
                      </a:r>
                      <a:endParaRPr sz="25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lvl="0" indent="0" algn="ctr" rtl="0">
                        <a:spcBef>
                          <a:spcPts val="0"/>
                        </a:spcBef>
                        <a:spcAft>
                          <a:spcPts val="0"/>
                        </a:spcAft>
                        <a:buNone/>
                      </a:pPr>
                      <a:r>
                        <a:rPr lang="en-US" sz="2000">
                          <a:solidFill>
                            <a:schemeClr val="dk1"/>
                          </a:solidFill>
                        </a:rPr>
                        <a:t>Whether the day is considered a holiday</a:t>
                      </a:r>
                      <a:endParaRPr sz="20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600"/>
                        <a:t>Windspeed</a:t>
                      </a:r>
                      <a:endParaRPr sz="26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000">
                          <a:solidFill>
                            <a:schemeClr val="dk1"/>
                          </a:solidFill>
                        </a:rPr>
                        <a:t>wind speed</a:t>
                      </a:r>
                      <a:endParaRPr sz="20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2"/>
                  </a:ext>
                </a:extLst>
              </a:tr>
              <a:tr h="709600">
                <a:tc>
                  <a:txBody>
                    <a:bodyPr/>
                    <a:lstStyle/>
                    <a:p>
                      <a:pPr marL="0" lvl="0" indent="0" algn="ctr" rtl="0">
                        <a:spcBef>
                          <a:spcPts val="0"/>
                        </a:spcBef>
                        <a:spcAft>
                          <a:spcPts val="0"/>
                        </a:spcAft>
                        <a:buNone/>
                      </a:pPr>
                      <a:r>
                        <a:rPr lang="en-US" sz="2500"/>
                        <a:t>Workingday</a:t>
                      </a:r>
                      <a:endParaRPr sz="25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lvl="0" indent="0" algn="ctr" rtl="0">
                        <a:spcBef>
                          <a:spcPts val="0"/>
                        </a:spcBef>
                        <a:spcAft>
                          <a:spcPts val="0"/>
                        </a:spcAft>
                        <a:buNone/>
                      </a:pPr>
                      <a:r>
                        <a:rPr lang="en-US" sz="2000">
                          <a:solidFill>
                            <a:schemeClr val="dk1"/>
                          </a:solidFill>
                        </a:rPr>
                        <a:t>whether the day is neither a weekend nor holiday</a:t>
                      </a:r>
                      <a:endParaRPr sz="20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600"/>
                        <a:t>Casual</a:t>
                      </a:r>
                      <a:endParaRPr sz="26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000">
                          <a:solidFill>
                            <a:schemeClr val="dk1"/>
                          </a:solidFill>
                        </a:rPr>
                        <a:t>number of non-registered user rentals initiated</a:t>
                      </a:r>
                      <a:endParaRPr sz="20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3"/>
                  </a:ext>
                </a:extLst>
              </a:tr>
              <a:tr h="709600">
                <a:tc>
                  <a:txBody>
                    <a:bodyPr/>
                    <a:lstStyle/>
                    <a:p>
                      <a:pPr marL="0" lvl="0" indent="0" algn="ctr" rtl="0">
                        <a:spcBef>
                          <a:spcPts val="0"/>
                        </a:spcBef>
                        <a:spcAft>
                          <a:spcPts val="0"/>
                        </a:spcAft>
                        <a:buNone/>
                      </a:pPr>
                      <a:r>
                        <a:rPr lang="en-US" sz="2500"/>
                        <a:t>Humidity</a:t>
                      </a:r>
                      <a:endParaRPr sz="25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lvl="0" indent="0" algn="ctr" rtl="0">
                        <a:spcBef>
                          <a:spcPts val="0"/>
                        </a:spcBef>
                        <a:spcAft>
                          <a:spcPts val="0"/>
                        </a:spcAft>
                        <a:buNone/>
                      </a:pPr>
                      <a:r>
                        <a:rPr lang="en-US" sz="2000">
                          <a:solidFill>
                            <a:schemeClr val="dk1"/>
                          </a:solidFill>
                        </a:rPr>
                        <a:t>relative humidity</a:t>
                      </a:r>
                      <a:endParaRPr sz="20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600"/>
                        <a:t>Registered</a:t>
                      </a:r>
                      <a:endParaRPr sz="26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000">
                          <a:solidFill>
                            <a:schemeClr val="dk1"/>
                          </a:solidFill>
                        </a:rPr>
                        <a:t>number of registered user rentals initiated</a:t>
                      </a:r>
                      <a:endParaRPr sz="20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4"/>
                  </a:ext>
                </a:extLst>
              </a:tr>
              <a:tr h="709600">
                <a:tc>
                  <a:txBody>
                    <a:bodyPr/>
                    <a:lstStyle/>
                    <a:p>
                      <a:pPr marL="0" lvl="0" indent="0" algn="ctr" rtl="0">
                        <a:spcBef>
                          <a:spcPts val="0"/>
                        </a:spcBef>
                        <a:spcAft>
                          <a:spcPts val="0"/>
                        </a:spcAft>
                        <a:buNone/>
                      </a:pPr>
                      <a:r>
                        <a:rPr lang="en-US" sz="2500"/>
                        <a:t>Temp</a:t>
                      </a:r>
                      <a:endParaRPr sz="25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lvl="0" indent="0" algn="ctr" rtl="0">
                        <a:spcBef>
                          <a:spcPts val="0"/>
                        </a:spcBef>
                        <a:spcAft>
                          <a:spcPts val="0"/>
                        </a:spcAft>
                        <a:buNone/>
                      </a:pPr>
                      <a:r>
                        <a:rPr lang="en-US" sz="2000">
                          <a:solidFill>
                            <a:schemeClr val="dk1"/>
                          </a:solidFill>
                        </a:rPr>
                        <a:t>temperature in Celsius</a:t>
                      </a:r>
                      <a:endParaRPr sz="20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600"/>
                        <a:t>Count</a:t>
                      </a:r>
                      <a:endParaRPr sz="26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000">
                          <a:solidFill>
                            <a:schemeClr val="dk1"/>
                          </a:solidFill>
                        </a:rPr>
                        <a:t> number of total rentals</a:t>
                      </a:r>
                      <a:endParaRPr sz="20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5"/>
                  </a:ext>
                </a:extLst>
              </a:tr>
              <a:tr h="709600">
                <a:tc>
                  <a:txBody>
                    <a:bodyPr/>
                    <a:lstStyle/>
                    <a:p>
                      <a:pPr marL="0" lvl="0" indent="0" algn="ctr" rtl="0">
                        <a:spcBef>
                          <a:spcPts val="0"/>
                        </a:spcBef>
                        <a:spcAft>
                          <a:spcPts val="0"/>
                        </a:spcAft>
                        <a:buNone/>
                      </a:pPr>
                      <a:r>
                        <a:rPr lang="en-US" sz="2500"/>
                        <a:t>Atemp</a:t>
                      </a:r>
                      <a:endParaRPr sz="25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r>
                        <a:rPr lang="en-US" sz="2000">
                          <a:solidFill>
                            <a:schemeClr val="dk1"/>
                          </a:solidFill>
                        </a:rPr>
                        <a:t>"feels like" temperature in Celsius</a:t>
                      </a:r>
                      <a:endParaRPr sz="20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endParaRPr sz="26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tc>
                  <a:txBody>
                    <a:bodyPr/>
                    <a:lstStyle/>
                    <a:p>
                      <a:pPr marL="0" marR="0" lvl="0" indent="0" algn="ctr" rtl="0">
                        <a:lnSpc>
                          <a:spcPct val="203636"/>
                        </a:lnSpc>
                        <a:spcBef>
                          <a:spcPts val="0"/>
                        </a:spcBef>
                        <a:spcAft>
                          <a:spcPts val="0"/>
                        </a:spcAft>
                        <a:buNone/>
                      </a:pPr>
                      <a:endParaRPr sz="2000"/>
                    </a:p>
                  </a:txBody>
                  <a:tcPr marL="171450" marR="171450" marT="171450" marB="171450" anchor="ctr">
                    <a:lnL w="28575" cap="flat" cmpd="sng">
                      <a:solidFill>
                        <a:srgbClr val="2B4B82"/>
                      </a:solidFill>
                      <a:prstDash val="solid"/>
                      <a:round/>
                      <a:headEnd type="none" w="sm" len="sm"/>
                      <a:tailEnd type="none" w="sm" len="sm"/>
                    </a:lnL>
                    <a:lnR w="28575" cap="flat" cmpd="sng">
                      <a:solidFill>
                        <a:srgbClr val="2B4B82"/>
                      </a:solidFill>
                      <a:prstDash val="solid"/>
                      <a:round/>
                      <a:headEnd type="none" w="sm" len="sm"/>
                      <a:tailEnd type="none" w="sm" len="sm"/>
                    </a:lnR>
                    <a:lnT w="28575" cap="flat" cmpd="sng">
                      <a:solidFill>
                        <a:srgbClr val="2B4B82"/>
                      </a:solidFill>
                      <a:prstDash val="solid"/>
                      <a:round/>
                      <a:headEnd type="none" w="sm" len="sm"/>
                      <a:tailEnd type="none" w="sm" len="sm"/>
                    </a:lnT>
                    <a:lnB w="28575" cap="flat" cmpd="sng">
                      <a:solidFill>
                        <a:srgbClr val="2B4B82"/>
                      </a:solidFill>
                      <a:prstDash val="solid"/>
                      <a:round/>
                      <a:headEnd type="none" w="sm" len="sm"/>
                      <a:tailEnd type="none" w="sm" len="sm"/>
                    </a:lnB>
                    <a:solidFill>
                      <a:srgbClr val="FEFEFE"/>
                    </a:solidFill>
                  </a:tcPr>
                </a:tc>
                <a:extLst>
                  <a:ext uri="{0D108BD9-81ED-4DB2-BD59-A6C34878D82A}">
                    <a16:rowId xmlns:a16="http://schemas.microsoft.com/office/drawing/2014/main" val="10006"/>
                  </a:ext>
                </a:extLst>
              </a:tr>
            </a:tbl>
          </a:graphicData>
        </a:graphic>
      </p:graphicFrame>
      <p:pic>
        <p:nvPicPr>
          <p:cNvPr id="19" name="Audio 18">
            <a:hlinkClick r:id="" action="ppaction://media"/>
            <a:extLst>
              <a:ext uri="{FF2B5EF4-FFF2-40B4-BE49-F238E27FC236}">
                <a16:creationId xmlns:a16="http://schemas.microsoft.com/office/drawing/2014/main" id="{12FE23DB-3278-C22A-7093-ED422FFF27C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3" t="-125896" r="-262703" b="-125896"/>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538"/>
    </mc:Choice>
    <mc:Fallback xmlns="">
      <p:transition spd="slow" advTm="43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159"/>
        <p:cNvGrpSpPr/>
        <p:nvPr/>
      </p:nvGrpSpPr>
      <p:grpSpPr>
        <a:xfrm>
          <a:off x="0" y="0"/>
          <a:ext cx="0" cy="0"/>
          <a:chOff x="0" y="0"/>
          <a:chExt cx="0" cy="0"/>
        </a:xfrm>
      </p:grpSpPr>
      <p:pic>
        <p:nvPicPr>
          <p:cNvPr id="160" name="Google Shape;160;p4"/>
          <p:cNvPicPr preferRelativeResize="0"/>
          <p:nvPr/>
        </p:nvPicPr>
        <p:blipFill rotWithShape="1">
          <a:blip r:embed="rId5">
            <a:alphaModFix/>
          </a:blip>
          <a:srcRect/>
          <a:stretch/>
        </p:blipFill>
        <p:spPr>
          <a:xfrm>
            <a:off x="655666" y="-963412"/>
            <a:ext cx="4597438" cy="2842053"/>
          </a:xfrm>
          <a:prstGeom prst="rect">
            <a:avLst/>
          </a:prstGeom>
          <a:noFill/>
          <a:ln>
            <a:noFill/>
          </a:ln>
        </p:spPr>
      </p:pic>
      <p:pic>
        <p:nvPicPr>
          <p:cNvPr id="161" name="Google Shape;161;p4"/>
          <p:cNvPicPr preferRelativeResize="0"/>
          <p:nvPr/>
        </p:nvPicPr>
        <p:blipFill rotWithShape="1">
          <a:blip r:embed="rId6">
            <a:alphaModFix/>
          </a:blip>
          <a:srcRect/>
          <a:stretch/>
        </p:blipFill>
        <p:spPr>
          <a:xfrm flipH="1">
            <a:off x="11207503" y="390596"/>
            <a:ext cx="2076668" cy="1276207"/>
          </a:xfrm>
          <a:prstGeom prst="rect">
            <a:avLst/>
          </a:prstGeom>
          <a:noFill/>
          <a:ln>
            <a:noFill/>
          </a:ln>
        </p:spPr>
      </p:pic>
      <p:pic>
        <p:nvPicPr>
          <p:cNvPr id="162" name="Google Shape;162;p4"/>
          <p:cNvPicPr preferRelativeResize="0"/>
          <p:nvPr/>
        </p:nvPicPr>
        <p:blipFill rotWithShape="1">
          <a:blip r:embed="rId7">
            <a:alphaModFix/>
          </a:blip>
          <a:srcRect/>
          <a:stretch/>
        </p:blipFill>
        <p:spPr>
          <a:xfrm>
            <a:off x="13794348" y="-2447996"/>
            <a:ext cx="3837986" cy="4114800"/>
          </a:xfrm>
          <a:prstGeom prst="rect">
            <a:avLst/>
          </a:prstGeom>
          <a:noFill/>
          <a:ln>
            <a:noFill/>
          </a:ln>
        </p:spPr>
      </p:pic>
      <p:pic>
        <p:nvPicPr>
          <p:cNvPr id="163" name="Google Shape;163;p4"/>
          <p:cNvPicPr preferRelativeResize="0"/>
          <p:nvPr/>
        </p:nvPicPr>
        <p:blipFill rotWithShape="1">
          <a:blip r:embed="rId8">
            <a:alphaModFix/>
          </a:blip>
          <a:srcRect/>
          <a:stretch/>
        </p:blipFill>
        <p:spPr>
          <a:xfrm>
            <a:off x="5649912" y="-3759204"/>
            <a:ext cx="5357753" cy="5591583"/>
          </a:xfrm>
          <a:prstGeom prst="rect">
            <a:avLst/>
          </a:prstGeom>
          <a:noFill/>
          <a:ln>
            <a:noFill/>
          </a:ln>
        </p:spPr>
      </p:pic>
      <p:sp>
        <p:nvSpPr>
          <p:cNvPr id="164" name="Google Shape;164;p4"/>
          <p:cNvSpPr txBox="1"/>
          <p:nvPr/>
        </p:nvSpPr>
        <p:spPr>
          <a:xfrm>
            <a:off x="1124550" y="2308125"/>
            <a:ext cx="16038900" cy="10314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Clr>
                <a:schemeClr val="dk1"/>
              </a:buClr>
              <a:buFont typeface="Arial"/>
              <a:buNone/>
            </a:pPr>
            <a:r>
              <a:rPr lang="en-US" sz="5500">
                <a:solidFill>
                  <a:srgbClr val="2B4B82"/>
                </a:solidFill>
              </a:rPr>
              <a:t>Formatting the data into correct data types</a:t>
            </a:r>
            <a:endParaRPr>
              <a:latin typeface="Calibri"/>
              <a:ea typeface="Calibri"/>
              <a:cs typeface="Calibri"/>
              <a:sym typeface="Calibri"/>
            </a:endParaRPr>
          </a:p>
        </p:txBody>
      </p:sp>
      <p:pic>
        <p:nvPicPr>
          <p:cNvPr id="165" name="Google Shape;165;p4"/>
          <p:cNvPicPr preferRelativeResize="0"/>
          <p:nvPr/>
        </p:nvPicPr>
        <p:blipFill>
          <a:blip r:embed="rId9">
            <a:alphaModFix/>
          </a:blip>
          <a:stretch>
            <a:fillRect/>
          </a:stretch>
        </p:blipFill>
        <p:spPr>
          <a:xfrm>
            <a:off x="793950" y="3465313"/>
            <a:ext cx="5664193" cy="5591575"/>
          </a:xfrm>
          <a:prstGeom prst="rect">
            <a:avLst/>
          </a:prstGeom>
          <a:noFill/>
          <a:ln>
            <a:noFill/>
          </a:ln>
        </p:spPr>
      </p:pic>
      <p:pic>
        <p:nvPicPr>
          <p:cNvPr id="166" name="Google Shape;166;p4"/>
          <p:cNvPicPr preferRelativeResize="0"/>
          <p:nvPr/>
        </p:nvPicPr>
        <p:blipFill>
          <a:blip r:embed="rId10">
            <a:alphaModFix/>
          </a:blip>
          <a:stretch>
            <a:fillRect/>
          </a:stretch>
        </p:blipFill>
        <p:spPr>
          <a:xfrm>
            <a:off x="11322125" y="3339525"/>
            <a:ext cx="5664200" cy="5664200"/>
          </a:xfrm>
          <a:prstGeom prst="rect">
            <a:avLst/>
          </a:prstGeom>
          <a:noFill/>
          <a:ln>
            <a:noFill/>
          </a:ln>
        </p:spPr>
      </p:pic>
      <p:sp>
        <p:nvSpPr>
          <p:cNvPr id="167" name="Google Shape;167;p4"/>
          <p:cNvSpPr/>
          <p:nvPr/>
        </p:nvSpPr>
        <p:spPr>
          <a:xfrm>
            <a:off x="6953875" y="5670750"/>
            <a:ext cx="3694500" cy="929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Audio 14">
            <a:hlinkClick r:id="" action="ppaction://media"/>
            <a:extLst>
              <a:ext uri="{FF2B5EF4-FFF2-40B4-BE49-F238E27FC236}">
                <a16:creationId xmlns:a16="http://schemas.microsoft.com/office/drawing/2014/main" id="{1C719E5D-D8F8-C55E-6AC1-730AE9DFFB0A}"/>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62703" t="-125896" r="-262703" b="-125896"/>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307"/>
    </mc:Choice>
    <mc:Fallback xmlns="">
      <p:transition spd="slow" advTm="11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171"/>
        <p:cNvGrpSpPr/>
        <p:nvPr/>
      </p:nvGrpSpPr>
      <p:grpSpPr>
        <a:xfrm>
          <a:off x="0" y="0"/>
          <a:ext cx="0" cy="0"/>
          <a:chOff x="0" y="0"/>
          <a:chExt cx="0" cy="0"/>
        </a:xfrm>
      </p:grpSpPr>
      <p:sp>
        <p:nvSpPr>
          <p:cNvPr id="172" name="Google Shape;172;g22bf01436b3_0_42"/>
          <p:cNvSpPr txBox="1"/>
          <p:nvPr/>
        </p:nvSpPr>
        <p:spPr>
          <a:xfrm>
            <a:off x="1290161" y="2565636"/>
            <a:ext cx="6563700" cy="3559500"/>
          </a:xfrm>
          <a:prstGeom prst="rect">
            <a:avLst/>
          </a:prstGeom>
          <a:noFill/>
          <a:ln>
            <a:noFill/>
          </a:ln>
        </p:spPr>
        <p:txBody>
          <a:bodyPr spcFirstLastPara="1" wrap="square" lIns="0" tIns="0" rIns="0" bIns="0" anchor="t" anchorCtr="0">
            <a:spAutoFit/>
          </a:bodyPr>
          <a:lstStyle/>
          <a:p>
            <a:pPr marL="457200" marR="0" lvl="0" indent="-463550" algn="l" rtl="0">
              <a:lnSpc>
                <a:spcPct val="105000"/>
              </a:lnSpc>
              <a:spcBef>
                <a:spcPts val="0"/>
              </a:spcBef>
              <a:spcAft>
                <a:spcPts val="0"/>
              </a:spcAft>
              <a:buClr>
                <a:srgbClr val="94DDDE"/>
              </a:buClr>
              <a:buSzPts val="3700"/>
              <a:buChar char="-"/>
            </a:pPr>
            <a:r>
              <a:rPr lang="en-US" sz="3700">
                <a:solidFill>
                  <a:srgbClr val="94DDDE"/>
                </a:solidFill>
              </a:rPr>
              <a:t>Usage of  Point Biserial Correlation Coefficient (PBCC) and Phi Coefficient</a:t>
            </a:r>
            <a:endParaRPr sz="3700">
              <a:solidFill>
                <a:srgbClr val="94DDDE"/>
              </a:solidFill>
            </a:endParaRPr>
          </a:p>
          <a:p>
            <a:pPr marL="457200" marR="0" lvl="0" indent="-463550" algn="l" rtl="0">
              <a:lnSpc>
                <a:spcPct val="105000"/>
              </a:lnSpc>
              <a:spcBef>
                <a:spcPts val="0"/>
              </a:spcBef>
              <a:spcAft>
                <a:spcPts val="0"/>
              </a:spcAft>
              <a:buClr>
                <a:srgbClr val="94DDDE"/>
              </a:buClr>
              <a:buSzPts val="3700"/>
              <a:buChar char="-"/>
            </a:pPr>
            <a:r>
              <a:rPr lang="en-US" sz="3700">
                <a:solidFill>
                  <a:srgbClr val="94DDDE"/>
                </a:solidFill>
              </a:rPr>
              <a:t>Also checked for NULL values and outliers and removed them</a:t>
            </a:r>
            <a:endParaRPr sz="3700">
              <a:solidFill>
                <a:srgbClr val="94DDDE"/>
              </a:solidFill>
            </a:endParaRPr>
          </a:p>
        </p:txBody>
      </p:sp>
      <p:pic>
        <p:nvPicPr>
          <p:cNvPr id="173" name="Google Shape;173;g22bf01436b3_0_42"/>
          <p:cNvPicPr preferRelativeResize="0"/>
          <p:nvPr/>
        </p:nvPicPr>
        <p:blipFill>
          <a:blip r:embed="rId5">
            <a:alphaModFix/>
          </a:blip>
          <a:stretch>
            <a:fillRect/>
          </a:stretch>
        </p:blipFill>
        <p:spPr>
          <a:xfrm>
            <a:off x="9271525" y="1233400"/>
            <a:ext cx="7820200" cy="7820200"/>
          </a:xfrm>
          <a:prstGeom prst="rect">
            <a:avLst/>
          </a:prstGeom>
          <a:noFill/>
          <a:ln>
            <a:noFill/>
          </a:ln>
        </p:spPr>
      </p:pic>
      <p:sp>
        <p:nvSpPr>
          <p:cNvPr id="174" name="Google Shape;174;g22bf01436b3_0_42"/>
          <p:cNvSpPr/>
          <p:nvPr/>
        </p:nvSpPr>
        <p:spPr>
          <a:xfrm>
            <a:off x="9271575" y="2099350"/>
            <a:ext cx="7820100" cy="2160900"/>
          </a:xfrm>
          <a:prstGeom prst="ellipse">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g22bf01436b3_0_42"/>
          <p:cNvSpPr txBox="1"/>
          <p:nvPr/>
        </p:nvSpPr>
        <p:spPr>
          <a:xfrm>
            <a:off x="994750" y="518250"/>
            <a:ext cx="7246500" cy="1825200"/>
          </a:xfrm>
          <a:prstGeom prst="rect">
            <a:avLst/>
          </a:prstGeom>
          <a:noFill/>
          <a:ln>
            <a:noFill/>
          </a:ln>
        </p:spPr>
        <p:txBody>
          <a:bodyPr spcFirstLastPara="1" wrap="square" lIns="91425" tIns="91425" rIns="91425" bIns="91425" anchor="t" anchorCtr="0">
            <a:spAutoFit/>
          </a:bodyPr>
          <a:lstStyle/>
          <a:p>
            <a:pPr marL="457200" lvl="0" indent="0" algn="ctr" rtl="0">
              <a:lnSpc>
                <a:spcPct val="105000"/>
              </a:lnSpc>
              <a:spcBef>
                <a:spcPts val="0"/>
              </a:spcBef>
              <a:spcAft>
                <a:spcPts val="0"/>
              </a:spcAft>
              <a:buClr>
                <a:schemeClr val="dk1"/>
              </a:buClr>
              <a:buSzPts val="1100"/>
              <a:buFont typeface="Arial"/>
              <a:buNone/>
            </a:pPr>
            <a:r>
              <a:rPr lang="en-US" sz="5199">
                <a:solidFill>
                  <a:srgbClr val="F7B4A7"/>
                </a:solidFill>
              </a:rPr>
              <a:t>Extra points on our cleaning</a:t>
            </a:r>
            <a:endParaRPr>
              <a:latin typeface="Calibri"/>
              <a:ea typeface="Calibri"/>
              <a:cs typeface="Calibri"/>
              <a:sym typeface="Calibri"/>
            </a:endParaRPr>
          </a:p>
        </p:txBody>
      </p:sp>
      <p:pic>
        <p:nvPicPr>
          <p:cNvPr id="18" name="Audio 17">
            <a:hlinkClick r:id="" action="ppaction://media"/>
            <a:extLst>
              <a:ext uri="{FF2B5EF4-FFF2-40B4-BE49-F238E27FC236}">
                <a16:creationId xmlns:a16="http://schemas.microsoft.com/office/drawing/2014/main" id="{BEAAFD9F-FD20-B22B-A534-968A7D4CD1B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3" t="-125896" r="-262703" b="-125896"/>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386"/>
    </mc:Choice>
    <mc:Fallback xmlns="">
      <p:transition spd="slow" advTm="21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Shape 179"/>
        <p:cNvGrpSpPr/>
        <p:nvPr/>
      </p:nvGrpSpPr>
      <p:grpSpPr>
        <a:xfrm>
          <a:off x="0" y="0"/>
          <a:ext cx="0" cy="0"/>
          <a:chOff x="0" y="0"/>
          <a:chExt cx="0" cy="0"/>
        </a:xfrm>
      </p:grpSpPr>
      <p:sp>
        <p:nvSpPr>
          <p:cNvPr id="180" name="Google Shape;180;p6"/>
          <p:cNvSpPr txBox="1"/>
          <p:nvPr/>
        </p:nvSpPr>
        <p:spPr>
          <a:xfrm>
            <a:off x="9943362" y="1560099"/>
            <a:ext cx="7012500" cy="2019300"/>
          </a:xfrm>
          <a:prstGeom prst="rect">
            <a:avLst/>
          </a:prstGeom>
          <a:noFill/>
          <a:ln>
            <a:noFill/>
          </a:ln>
        </p:spPr>
        <p:txBody>
          <a:bodyPr spcFirstLastPara="1" wrap="square" lIns="0" tIns="0" rIns="0" bIns="0" anchor="t" anchorCtr="0">
            <a:spAutoFit/>
          </a:bodyPr>
          <a:lstStyle/>
          <a:p>
            <a:pPr marL="0" marR="0" lvl="0" indent="0" algn="l" rtl="0">
              <a:lnSpc>
                <a:spcPct val="105000"/>
              </a:lnSpc>
              <a:spcBef>
                <a:spcPts val="0"/>
              </a:spcBef>
              <a:spcAft>
                <a:spcPts val="0"/>
              </a:spcAft>
              <a:buNone/>
            </a:pPr>
            <a:r>
              <a:rPr lang="en-US" sz="6399">
                <a:solidFill>
                  <a:srgbClr val="F7B4A7"/>
                </a:solidFill>
              </a:rPr>
              <a:t>Data Analysis of response variable</a:t>
            </a:r>
            <a:endParaRPr/>
          </a:p>
        </p:txBody>
      </p:sp>
      <p:pic>
        <p:nvPicPr>
          <p:cNvPr id="181" name="Google Shape;181;p6"/>
          <p:cNvPicPr preferRelativeResize="0"/>
          <p:nvPr/>
        </p:nvPicPr>
        <p:blipFill>
          <a:blip r:embed="rId5">
            <a:alphaModFix/>
          </a:blip>
          <a:stretch>
            <a:fillRect/>
          </a:stretch>
        </p:blipFill>
        <p:spPr>
          <a:xfrm>
            <a:off x="904750" y="1123325"/>
            <a:ext cx="8068075" cy="8269501"/>
          </a:xfrm>
          <a:prstGeom prst="rect">
            <a:avLst/>
          </a:prstGeom>
          <a:noFill/>
          <a:ln>
            <a:noFill/>
          </a:ln>
        </p:spPr>
      </p:pic>
      <p:sp>
        <p:nvSpPr>
          <p:cNvPr id="182" name="Google Shape;182;p6"/>
          <p:cNvSpPr txBox="1"/>
          <p:nvPr/>
        </p:nvSpPr>
        <p:spPr>
          <a:xfrm>
            <a:off x="9943353" y="4229932"/>
            <a:ext cx="7167600" cy="2164200"/>
          </a:xfrm>
          <a:prstGeom prst="rect">
            <a:avLst/>
          </a:prstGeom>
          <a:noFill/>
          <a:ln>
            <a:noFill/>
          </a:ln>
        </p:spPr>
        <p:txBody>
          <a:bodyPr spcFirstLastPara="1" wrap="square" lIns="0" tIns="0" rIns="0" bIns="0" anchor="t" anchorCtr="0">
            <a:spAutoFit/>
          </a:bodyPr>
          <a:lstStyle/>
          <a:p>
            <a:pPr marL="457200" marR="0" lvl="0" indent="-463550" algn="l" rtl="0">
              <a:lnSpc>
                <a:spcPct val="140000"/>
              </a:lnSpc>
              <a:spcBef>
                <a:spcPts val="0"/>
              </a:spcBef>
              <a:spcAft>
                <a:spcPts val="0"/>
              </a:spcAft>
              <a:buClr>
                <a:srgbClr val="94DDDE"/>
              </a:buClr>
              <a:buSzPts val="3700"/>
              <a:buChar char="-"/>
            </a:pPr>
            <a:r>
              <a:rPr lang="en-US" sz="3700">
                <a:solidFill>
                  <a:srgbClr val="94DDDE"/>
                </a:solidFill>
              </a:rPr>
              <a:t>Positively skewed distribution</a:t>
            </a:r>
            <a:endParaRPr sz="3700">
              <a:solidFill>
                <a:srgbClr val="94DDDE"/>
              </a:solidFill>
            </a:endParaRPr>
          </a:p>
          <a:p>
            <a:pPr marL="457200" marR="0" lvl="0" indent="-463550" algn="l" rtl="0">
              <a:lnSpc>
                <a:spcPct val="140000"/>
              </a:lnSpc>
              <a:spcBef>
                <a:spcPts val="0"/>
              </a:spcBef>
              <a:spcAft>
                <a:spcPts val="0"/>
              </a:spcAft>
              <a:buClr>
                <a:srgbClr val="94DDDE"/>
              </a:buClr>
              <a:buSzPts val="3700"/>
              <a:buChar char="-"/>
            </a:pPr>
            <a:r>
              <a:rPr lang="en-US" sz="3700">
                <a:solidFill>
                  <a:srgbClr val="94DDDE"/>
                </a:solidFill>
              </a:rPr>
              <a:t>Suggest a long tail to the right</a:t>
            </a:r>
            <a:endParaRPr sz="3700">
              <a:solidFill>
                <a:srgbClr val="94DDDE"/>
              </a:solidFill>
            </a:endParaRPr>
          </a:p>
          <a:p>
            <a:pPr marL="457200" marR="0" lvl="0" indent="-463550" algn="l" rtl="0">
              <a:lnSpc>
                <a:spcPct val="140000"/>
              </a:lnSpc>
              <a:spcBef>
                <a:spcPts val="0"/>
              </a:spcBef>
              <a:spcAft>
                <a:spcPts val="0"/>
              </a:spcAft>
              <a:buClr>
                <a:srgbClr val="94DDDE"/>
              </a:buClr>
              <a:buSzPts val="3700"/>
              <a:buChar char="-"/>
            </a:pPr>
            <a:r>
              <a:rPr lang="en-US" sz="3700">
                <a:solidFill>
                  <a:srgbClr val="94DDDE"/>
                </a:solidFill>
              </a:rPr>
              <a:t>May need to be addressed</a:t>
            </a:r>
            <a:endParaRPr sz="3700">
              <a:solidFill>
                <a:srgbClr val="94DDDE"/>
              </a:solidFill>
            </a:endParaRPr>
          </a:p>
        </p:txBody>
      </p:sp>
      <p:pic>
        <p:nvPicPr>
          <p:cNvPr id="9" name="Audio 8">
            <a:hlinkClick r:id="" action="ppaction://media"/>
            <a:extLst>
              <a:ext uri="{FF2B5EF4-FFF2-40B4-BE49-F238E27FC236}">
                <a16:creationId xmlns:a16="http://schemas.microsoft.com/office/drawing/2014/main" id="{7123C28D-DC85-C202-F8BC-DDD7F4B2E3C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3" t="-125896" r="-262703" b="-125896"/>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928"/>
    </mc:Choice>
    <mc:Fallback xmlns="">
      <p:transition spd="slow" advTm="23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Shape 186"/>
        <p:cNvGrpSpPr/>
        <p:nvPr/>
      </p:nvGrpSpPr>
      <p:grpSpPr>
        <a:xfrm>
          <a:off x="0" y="0"/>
          <a:ext cx="0" cy="0"/>
          <a:chOff x="0" y="0"/>
          <a:chExt cx="0" cy="0"/>
        </a:xfrm>
      </p:grpSpPr>
      <p:sp>
        <p:nvSpPr>
          <p:cNvPr id="187" name="Google Shape;187;p7"/>
          <p:cNvSpPr txBox="1"/>
          <p:nvPr/>
        </p:nvSpPr>
        <p:spPr>
          <a:xfrm>
            <a:off x="-9162" y="8451437"/>
            <a:ext cx="9162300" cy="984900"/>
          </a:xfrm>
          <a:prstGeom prst="rect">
            <a:avLst/>
          </a:prstGeom>
          <a:noFill/>
          <a:ln>
            <a:noFill/>
          </a:ln>
        </p:spPr>
        <p:txBody>
          <a:bodyPr spcFirstLastPara="1" wrap="square" lIns="0" tIns="0" rIns="0" bIns="0" anchor="t" anchorCtr="0">
            <a:spAutoFit/>
          </a:bodyPr>
          <a:lstStyle/>
          <a:p>
            <a:pPr marL="0" marR="0" lvl="0" indent="0" algn="ctr" rtl="0">
              <a:lnSpc>
                <a:spcPct val="105000"/>
              </a:lnSpc>
              <a:spcBef>
                <a:spcPts val="0"/>
              </a:spcBef>
              <a:spcAft>
                <a:spcPts val="0"/>
              </a:spcAft>
              <a:buNone/>
            </a:pPr>
            <a:r>
              <a:rPr lang="en-US" sz="6399">
                <a:solidFill>
                  <a:srgbClr val="2B4B82"/>
                </a:solidFill>
              </a:rPr>
              <a:t>Categorical Variables</a:t>
            </a:r>
            <a:endParaRPr/>
          </a:p>
        </p:txBody>
      </p:sp>
      <p:pic>
        <p:nvPicPr>
          <p:cNvPr id="188" name="Google Shape;188;p7"/>
          <p:cNvPicPr preferRelativeResize="0"/>
          <p:nvPr/>
        </p:nvPicPr>
        <p:blipFill>
          <a:blip r:embed="rId5">
            <a:alphaModFix/>
          </a:blip>
          <a:stretch>
            <a:fillRect/>
          </a:stretch>
        </p:blipFill>
        <p:spPr>
          <a:xfrm>
            <a:off x="169874" y="4399200"/>
            <a:ext cx="8933688" cy="3757675"/>
          </a:xfrm>
          <a:prstGeom prst="rect">
            <a:avLst/>
          </a:prstGeom>
          <a:noFill/>
          <a:ln>
            <a:noFill/>
          </a:ln>
        </p:spPr>
      </p:pic>
      <p:pic>
        <p:nvPicPr>
          <p:cNvPr id="189" name="Google Shape;189;p7"/>
          <p:cNvPicPr preferRelativeResize="0"/>
          <p:nvPr/>
        </p:nvPicPr>
        <p:blipFill>
          <a:blip r:embed="rId6">
            <a:alphaModFix/>
          </a:blip>
          <a:stretch>
            <a:fillRect/>
          </a:stretch>
        </p:blipFill>
        <p:spPr>
          <a:xfrm>
            <a:off x="89975" y="346975"/>
            <a:ext cx="8931049" cy="3694001"/>
          </a:xfrm>
          <a:prstGeom prst="rect">
            <a:avLst/>
          </a:prstGeom>
          <a:noFill/>
          <a:ln>
            <a:noFill/>
          </a:ln>
        </p:spPr>
      </p:pic>
      <p:pic>
        <p:nvPicPr>
          <p:cNvPr id="190" name="Google Shape;190;p7"/>
          <p:cNvPicPr preferRelativeResize="0"/>
          <p:nvPr/>
        </p:nvPicPr>
        <p:blipFill>
          <a:blip r:embed="rId7">
            <a:alphaModFix/>
          </a:blip>
          <a:stretch>
            <a:fillRect/>
          </a:stretch>
        </p:blipFill>
        <p:spPr>
          <a:xfrm>
            <a:off x="9153162" y="346963"/>
            <a:ext cx="8933690" cy="3702416"/>
          </a:xfrm>
          <a:prstGeom prst="rect">
            <a:avLst/>
          </a:prstGeom>
          <a:noFill/>
          <a:ln>
            <a:noFill/>
          </a:ln>
        </p:spPr>
      </p:pic>
      <p:pic>
        <p:nvPicPr>
          <p:cNvPr id="191" name="Google Shape;191;p7"/>
          <p:cNvPicPr preferRelativeResize="0"/>
          <p:nvPr/>
        </p:nvPicPr>
        <p:blipFill>
          <a:blip r:embed="rId8">
            <a:alphaModFix/>
          </a:blip>
          <a:stretch>
            <a:fillRect/>
          </a:stretch>
        </p:blipFill>
        <p:spPr>
          <a:xfrm>
            <a:off x="9021033" y="4376163"/>
            <a:ext cx="8933687" cy="3748465"/>
          </a:xfrm>
          <a:prstGeom prst="rect">
            <a:avLst/>
          </a:prstGeom>
          <a:noFill/>
          <a:ln>
            <a:noFill/>
          </a:ln>
        </p:spPr>
      </p:pic>
      <p:sp>
        <p:nvSpPr>
          <p:cNvPr id="192" name="Google Shape;192;p7"/>
          <p:cNvSpPr txBox="1"/>
          <p:nvPr/>
        </p:nvSpPr>
        <p:spPr>
          <a:xfrm>
            <a:off x="9038838" y="8451437"/>
            <a:ext cx="9162300" cy="984900"/>
          </a:xfrm>
          <a:prstGeom prst="rect">
            <a:avLst/>
          </a:prstGeom>
          <a:noFill/>
          <a:ln>
            <a:noFill/>
          </a:ln>
        </p:spPr>
        <p:txBody>
          <a:bodyPr spcFirstLastPara="1" wrap="square" lIns="0" tIns="0" rIns="0" bIns="0" anchor="t" anchorCtr="0">
            <a:spAutoFit/>
          </a:bodyPr>
          <a:lstStyle/>
          <a:p>
            <a:pPr marL="0" marR="0" lvl="0" indent="0" algn="ctr" rtl="0">
              <a:lnSpc>
                <a:spcPct val="105000"/>
              </a:lnSpc>
              <a:spcBef>
                <a:spcPts val="0"/>
              </a:spcBef>
              <a:spcAft>
                <a:spcPts val="0"/>
              </a:spcAft>
              <a:buNone/>
            </a:pPr>
            <a:r>
              <a:rPr lang="en-US" sz="6399">
                <a:solidFill>
                  <a:srgbClr val="2B4B82"/>
                </a:solidFill>
              </a:rPr>
              <a:t>Numerical Variables</a:t>
            </a:r>
            <a:endParaRPr/>
          </a:p>
        </p:txBody>
      </p:sp>
      <p:pic>
        <p:nvPicPr>
          <p:cNvPr id="10" name="Audio 9">
            <a:hlinkClick r:id="" action="ppaction://media"/>
            <a:extLst>
              <a:ext uri="{FF2B5EF4-FFF2-40B4-BE49-F238E27FC236}">
                <a16:creationId xmlns:a16="http://schemas.microsoft.com/office/drawing/2014/main" id="{9BA70430-34B6-E82E-E90C-AF774E5FD6D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3" t="-125896" r="-262703" b="-125896"/>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668"/>
    </mc:Choice>
    <mc:Fallback xmlns="">
      <p:transition spd="slow" advTm="11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861</Words>
  <Application>Microsoft Office PowerPoint</Application>
  <PresentationFormat>Custom</PresentationFormat>
  <Paragraphs>167</Paragraphs>
  <Slides>24</Slides>
  <Notes>24</Notes>
  <HiddenSlides>0</HiddenSlides>
  <MMClips>24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Khant Zaw</cp:lastModifiedBy>
  <cp:revision>2</cp:revision>
  <dcterms:created xsi:type="dcterms:W3CDTF">2006-08-16T00:00:00Z</dcterms:created>
  <dcterms:modified xsi:type="dcterms:W3CDTF">2023-04-12T06:02:22Z</dcterms:modified>
</cp:coreProperties>
</file>